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ppt/tags/tag18.xml" ContentType="application/vnd.openxmlformats-officedocument.presentationml.tags+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08" r:id="rId1"/>
  </p:sldMasterIdLst>
  <p:notesMasterIdLst>
    <p:notesMasterId r:id="rId28"/>
  </p:notesMasterIdLst>
  <p:handoutMasterIdLst>
    <p:handoutMasterId r:id="rId29"/>
  </p:handoutMasterIdLst>
  <p:sldIdLst>
    <p:sldId id="256" r:id="rId2"/>
    <p:sldId id="257" r:id="rId3"/>
    <p:sldId id="300" r:id="rId4"/>
    <p:sldId id="259" r:id="rId5"/>
    <p:sldId id="301" r:id="rId6"/>
    <p:sldId id="308" r:id="rId7"/>
    <p:sldId id="309" r:id="rId8"/>
    <p:sldId id="310" r:id="rId9"/>
    <p:sldId id="311" r:id="rId10"/>
    <p:sldId id="272" r:id="rId11"/>
    <p:sldId id="312" r:id="rId12"/>
    <p:sldId id="313" r:id="rId13"/>
    <p:sldId id="332" r:id="rId14"/>
    <p:sldId id="314" r:id="rId15"/>
    <p:sldId id="326" r:id="rId16"/>
    <p:sldId id="317" r:id="rId17"/>
    <p:sldId id="318" r:id="rId18"/>
    <p:sldId id="319" r:id="rId19"/>
    <p:sldId id="320" r:id="rId20"/>
    <p:sldId id="328" r:id="rId21"/>
    <p:sldId id="321" r:id="rId22"/>
    <p:sldId id="322" r:id="rId23"/>
    <p:sldId id="329" r:id="rId24"/>
    <p:sldId id="286" r:id="rId25"/>
    <p:sldId id="306" r:id="rId26"/>
    <p:sldId id="331" r:id="rId27"/>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Cambria Math" panose="02040503050406030204" pitchFamily="18" charset="0"/>
      <p:regular r:id="rId34"/>
    </p:embeddedFont>
    <p:embeddedFont>
      <p:font typeface="Source Sans Pro" panose="020B0503030403020204" pitchFamily="34" charset="0"/>
      <p:regular r:id="rId35"/>
      <p:bold r:id="rId36"/>
      <p:italic r:id="rId37"/>
      <p:boldItalic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82667-6102-27E7-ED8E-01A166EB4B6B}" name="Guest User" initials="GU" userId="Guest User" providerId="Windows Live"/>
  <p188:author id="{3C4DDBDA-4544-D2A8-BBD4-59A4333D9A1F}" name="Sanketh Menda" initials="SM" userId="61d1ccafab13d9e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6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67073"/>
  </p:normalViewPr>
  <p:slideViewPr>
    <p:cSldViewPr snapToGrid="0" showGuides="1">
      <p:cViewPr varScale="1">
        <p:scale>
          <a:sx n="74" d="100"/>
          <a:sy n="74" d="100"/>
        </p:scale>
        <p:origin x="2016" y="168"/>
      </p:cViewPr>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Sheet1!$C$1</c:f>
              <c:strCache>
                <c:ptCount val="1"/>
                <c:pt idx="0">
                  <c:v>k=1 (brute force)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Sheet1!$A$2:$A$6</c:f>
              <c:numCache>
                <c:formatCode>#,##0</c:formatCode>
                <c:ptCount val="5"/>
                <c:pt idx="0" formatCode="General">
                  <c:v>0</c:v>
                </c:pt>
                <c:pt idx="1">
                  <c:v>5000</c:v>
                </c:pt>
                <c:pt idx="2">
                  <c:v>10000</c:v>
                </c:pt>
                <c:pt idx="3">
                  <c:v>15000</c:v>
                </c:pt>
                <c:pt idx="4">
                  <c:v>20000</c:v>
                </c:pt>
              </c:numCache>
            </c:numRef>
          </c:cat>
          <c:val>
            <c:numRef>
              <c:f>Sheet1!$C$2:$C$6</c:f>
              <c:numCache>
                <c:formatCode>General</c:formatCode>
                <c:ptCount val="5"/>
                <c:pt idx="0">
                  <c:v>0</c:v>
                </c:pt>
                <c:pt idx="1">
                  <c:v>10.236000000000001</c:v>
                </c:pt>
                <c:pt idx="2">
                  <c:v>12.487</c:v>
                </c:pt>
                <c:pt idx="3">
                  <c:v>13.929</c:v>
                </c:pt>
                <c:pt idx="4">
                  <c:v>15.01</c:v>
                </c:pt>
              </c:numCache>
            </c:numRef>
          </c:val>
          <c:smooth val="0"/>
          <c:extLst>
            <c:ext xmlns:c16="http://schemas.microsoft.com/office/drawing/2014/chart" uri="{C3380CC4-5D6E-409C-BE32-E72D297353CC}">
              <c16:uniqueId val="{00000000-C304-411E-8415-6B9DF0F52914}"/>
            </c:ext>
          </c:extLst>
        </c:ser>
        <c:ser>
          <c:idx val="1"/>
          <c:order val="1"/>
          <c:tx>
            <c:strRef>
              <c:f>Sheet1!$B$1</c:f>
              <c:strCache>
                <c:ptCount val="1"/>
                <c:pt idx="0">
                  <c:v>k=4091 (partitioning oracle)</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Sheet1!$A$2:$A$6</c:f>
              <c:numCache>
                <c:formatCode>#,##0</c:formatCode>
                <c:ptCount val="5"/>
                <c:pt idx="0" formatCode="General">
                  <c:v>0</c:v>
                </c:pt>
                <c:pt idx="1">
                  <c:v>5000</c:v>
                </c:pt>
                <c:pt idx="2">
                  <c:v>10000</c:v>
                </c:pt>
                <c:pt idx="3">
                  <c:v>15000</c:v>
                </c:pt>
                <c:pt idx="4">
                  <c:v>20000</c:v>
                </c:pt>
              </c:numCache>
            </c:numRef>
          </c:cat>
          <c:val>
            <c:numRef>
              <c:f>Sheet1!$B$2:$B$6</c:f>
              <c:numCache>
                <c:formatCode>General</c:formatCode>
                <c:ptCount val="5"/>
                <c:pt idx="0">
                  <c:v>0</c:v>
                </c:pt>
                <c:pt idx="1">
                  <c:v>55.292000000000002</c:v>
                </c:pt>
                <c:pt idx="2">
                  <c:v>60.615000000000002</c:v>
                </c:pt>
                <c:pt idx="3">
                  <c:v>65.233999999999995</c:v>
                </c:pt>
                <c:pt idx="4">
                  <c:v>68.853999999999999</c:v>
                </c:pt>
              </c:numCache>
            </c:numRef>
          </c:val>
          <c:smooth val="0"/>
          <c:extLst>
            <c:ext xmlns:c16="http://schemas.microsoft.com/office/drawing/2014/chart" uri="{C3380CC4-5D6E-409C-BE32-E72D297353CC}">
              <c16:uniqueId val="{00000001-C304-411E-8415-6B9DF0F52914}"/>
            </c:ext>
          </c:extLst>
        </c:ser>
        <c:dLbls>
          <c:showLegendKey val="0"/>
          <c:showVal val="0"/>
          <c:showCatName val="0"/>
          <c:showSerName val="0"/>
          <c:showPercent val="0"/>
          <c:showBubbleSize val="0"/>
        </c:dLbls>
        <c:marker val="1"/>
        <c:smooth val="0"/>
        <c:axId val="1624674432"/>
        <c:axId val="1988233120"/>
        <c:extLst>
          <c:ext xmlns:c15="http://schemas.microsoft.com/office/drawing/2012/chart" uri="{02D57815-91ED-43cb-92C2-25804820EDAC}">
            <c15:filteredLineSeries>
              <c15:ser>
                <c:idx val="2"/>
                <c:order val="2"/>
                <c:tx>
                  <c:strRef>
                    <c:extLst>
                      <c:ext uri="{02D57815-91ED-43cb-92C2-25804820EDAC}">
                        <c15:formulaRef>
                          <c15:sqref>Sheet1!#REF!</c15:sqref>
                        </c15:formulaRef>
                      </c:ext>
                    </c:extLst>
                    <c:strCache>
                      <c:ptCount val="1"/>
                      <c:pt idx="0">
                        <c:v>#REF!</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extLst>
                      <c:ext uri="{02D57815-91ED-43cb-92C2-25804820EDAC}">
                        <c15:formulaRef>
                          <c15:sqref>Sheet1!$A$2:$A$6</c15:sqref>
                        </c15:formulaRef>
                      </c:ext>
                    </c:extLst>
                    <c:numCache>
                      <c:formatCode>#,##0</c:formatCode>
                      <c:ptCount val="5"/>
                      <c:pt idx="0" formatCode="General">
                        <c:v>0</c:v>
                      </c:pt>
                      <c:pt idx="1">
                        <c:v>5000</c:v>
                      </c:pt>
                      <c:pt idx="2">
                        <c:v>10000</c:v>
                      </c:pt>
                      <c:pt idx="3">
                        <c:v>15000</c:v>
                      </c:pt>
                      <c:pt idx="4">
                        <c:v>20000</c:v>
                      </c:pt>
                    </c:numCache>
                  </c:numRef>
                </c:cat>
                <c:val>
                  <c:numRef>
                    <c:extLst>
                      <c:ext uri="{02D57815-91ED-43cb-92C2-25804820EDAC}">
                        <c15:formulaRef>
                          <c15:sqref>Sheet1!#REF!</c15:sqref>
                        </c15:formulaRef>
                      </c:ext>
                    </c:extLst>
                    <c:numCache>
                      <c:formatCode>General</c:formatCode>
                      <c:ptCount val="1"/>
                      <c:pt idx="0">
                        <c:v>1</c:v>
                      </c:pt>
                    </c:numCache>
                  </c:numRef>
                </c:val>
                <c:smooth val="0"/>
                <c:extLst>
                  <c:ext xmlns:c16="http://schemas.microsoft.com/office/drawing/2014/chart" uri="{C3380CC4-5D6E-409C-BE32-E72D297353CC}">
                    <c16:uniqueId val="{00000005-C304-411E-8415-6B9DF0F52914}"/>
                  </c:ext>
                </c:extLst>
              </c15:ser>
            </c15:filteredLineSeries>
          </c:ext>
        </c:extLst>
      </c:lineChart>
      <c:catAx>
        <c:axId val="162467443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CA"/>
                  <a:t>Number of Queries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8233120"/>
        <c:crosses val="autoZero"/>
        <c:auto val="1"/>
        <c:lblAlgn val="ctr"/>
        <c:lblOffset val="100"/>
        <c:noMultiLvlLbl val="0"/>
      </c:catAx>
      <c:valAx>
        <c:axId val="19882331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CA"/>
                  <a:t>Success Rate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2467443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10321F-F242-3F60-657F-3AC71A7E003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B096EFC4-91A1-26C7-CBF5-1AB4D64A88C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32E3FC-0D55-43CE-87F9-61A4166D0C68}" type="datetimeFigureOut">
              <a:rPr lang="en-CA" smtClean="0"/>
              <a:t>2023-04-04</a:t>
            </a:fld>
            <a:endParaRPr lang="en-CA"/>
          </a:p>
        </p:txBody>
      </p:sp>
      <p:sp>
        <p:nvSpPr>
          <p:cNvPr id="4" name="Footer Placeholder 3">
            <a:extLst>
              <a:ext uri="{FF2B5EF4-FFF2-40B4-BE49-F238E27FC236}">
                <a16:creationId xmlns:a16="http://schemas.microsoft.com/office/drawing/2014/main" id="{7EB9F3E9-BCA0-358B-1DFD-F2651BD461D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A21C1688-1B59-7823-59F3-C1E80C22B3B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E81B40-0EEE-48CE-A4FB-2FD41C1C4AF1}" type="slidenum">
              <a:rPr lang="en-CA" smtClean="0"/>
              <a:t>‹#›</a:t>
            </a:fld>
            <a:endParaRPr lang="en-CA"/>
          </a:p>
        </p:txBody>
      </p:sp>
    </p:spTree>
    <p:extLst>
      <p:ext uri="{BB962C8B-B14F-4D97-AF65-F5344CB8AC3E}">
        <p14:creationId xmlns:p14="http://schemas.microsoft.com/office/powerpoint/2010/main" val="41979732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4509D5-7D00-478A-844D-F05ABEE70DB0}" type="datetimeFigureOut">
              <a:rPr lang="en-CA" smtClean="0"/>
              <a:t>2023-04-04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40CD30-F6AC-43E6-989F-6CFBA9DE1D99}" type="slidenum">
              <a:rPr lang="en-CA" smtClean="0"/>
              <a:t>‹#›</a:t>
            </a:fld>
            <a:endParaRPr lang="en-CA"/>
          </a:p>
        </p:txBody>
      </p:sp>
    </p:spTree>
    <p:extLst>
      <p:ext uri="{BB962C8B-B14F-4D97-AF65-F5344CB8AC3E}">
        <p14:creationId xmlns:p14="http://schemas.microsoft.com/office/powerpoint/2010/main" val="717553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the introduction.</a:t>
            </a:r>
          </a:p>
          <a:p>
            <a:endParaRPr lang="en-US" dirty="0"/>
          </a:p>
          <a:p>
            <a:r>
              <a:rPr lang="en-US" dirty="0"/>
              <a:t>I am so happy to be here. Today I'll be making a case for context committing AEAD.</a:t>
            </a:r>
          </a:p>
        </p:txBody>
      </p:sp>
      <p:sp>
        <p:nvSpPr>
          <p:cNvPr id="4" name="Slide Number Placeholder 3"/>
          <p:cNvSpPr>
            <a:spLocks noGrp="1"/>
          </p:cNvSpPr>
          <p:nvPr>
            <p:ph type="sldNum" sz="quarter" idx="5"/>
          </p:nvPr>
        </p:nvSpPr>
        <p:spPr/>
        <p:txBody>
          <a:bodyPr/>
          <a:lstStyle/>
          <a:p>
            <a:fld id="{6340CD30-F6AC-43E6-989F-6CFBA9DE1D99}" type="slidenum">
              <a:rPr lang="en-CA" smtClean="0"/>
              <a:t>1</a:t>
            </a:fld>
            <a:endParaRPr lang="en-CA"/>
          </a:p>
        </p:txBody>
      </p:sp>
    </p:spTree>
    <p:extLst>
      <p:ext uri="{BB962C8B-B14F-4D97-AF65-F5344CB8AC3E}">
        <p14:creationId xmlns:p14="http://schemas.microsoft.com/office/powerpoint/2010/main" val="3005268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we have seen two kinds of attacks on authenticated encryption schemes. The first class, multi-recipient integrity attacks, violate integrity in multi-recipient settings. The second class, partitioning oracle attacks, violate confidentiality in password-based settings. We discussed two examples for each but there are many more instances of these attacks, see the papers listed on the screen.</a:t>
            </a:r>
          </a:p>
        </p:txBody>
      </p:sp>
      <p:sp>
        <p:nvSpPr>
          <p:cNvPr id="4" name="Slide Number Placeholder 3"/>
          <p:cNvSpPr>
            <a:spLocks noGrp="1"/>
          </p:cNvSpPr>
          <p:nvPr>
            <p:ph type="sldNum" sz="quarter" idx="5"/>
          </p:nvPr>
        </p:nvSpPr>
        <p:spPr/>
        <p:txBody>
          <a:bodyPr/>
          <a:lstStyle/>
          <a:p>
            <a:fld id="{6340CD30-F6AC-43E6-989F-6CFBA9DE1D99}" type="slidenum">
              <a:rPr lang="en-CA" smtClean="0"/>
              <a:t>10</a:t>
            </a:fld>
            <a:endParaRPr lang="en-CA"/>
          </a:p>
        </p:txBody>
      </p:sp>
    </p:spTree>
    <p:extLst>
      <p:ext uri="{BB962C8B-B14F-4D97-AF65-F5344CB8AC3E}">
        <p14:creationId xmlns:p14="http://schemas.microsoft.com/office/powerpoint/2010/main" val="821563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effectLst/>
                <a:latin typeface="Arial" panose="020B0604020202020204" pitchFamily="34" charset="0"/>
              </a:rPr>
              <a:t>To put it simply, these attack break the most widely used AEAD schemes.</a:t>
            </a:r>
          </a:p>
          <a:p>
            <a:endParaRPr lang="en-CA">
              <a:effectLst/>
              <a:latin typeface="Arial" panose="020B0604020202020204" pitchFamily="34" charset="0"/>
            </a:endParaRPr>
          </a:p>
          <a:p>
            <a:r>
              <a:rPr lang="en-CA">
                <a:effectLst/>
                <a:latin typeface="Arial" panose="020B0604020202020204" pitchFamily="34" charset="0"/>
              </a:rPr>
              <a:t>They do not invalidate prior security analyses.</a:t>
            </a:r>
          </a:p>
          <a:p>
            <a:endParaRPr lang="en-CA">
              <a:effectLst/>
              <a:latin typeface="Arial" panose="020B0604020202020204" pitchFamily="34" charset="0"/>
            </a:endParaRPr>
          </a:p>
          <a:p>
            <a:r>
              <a:rPr lang="en-CA">
                <a:effectLst/>
                <a:latin typeface="Arial" panose="020B0604020202020204" pitchFamily="34" charset="0"/>
              </a:rPr>
              <a:t>They exploit the lack of key commitment.</a:t>
            </a:r>
            <a:endParaRPr lang="en-US"/>
          </a:p>
        </p:txBody>
      </p:sp>
      <p:sp>
        <p:nvSpPr>
          <p:cNvPr id="4" name="Slide Number Placeholder 3"/>
          <p:cNvSpPr>
            <a:spLocks noGrp="1"/>
          </p:cNvSpPr>
          <p:nvPr>
            <p:ph type="sldNum" sz="quarter" idx="5"/>
          </p:nvPr>
        </p:nvSpPr>
        <p:spPr/>
        <p:txBody>
          <a:bodyPr/>
          <a:lstStyle/>
          <a:p>
            <a:fld id="{6340CD30-F6AC-43E6-989F-6CFBA9DE1D99}" type="slidenum">
              <a:rPr lang="en-CA" smtClean="0"/>
              <a:t>11</a:t>
            </a:fld>
            <a:endParaRPr lang="en-CA"/>
          </a:p>
        </p:txBody>
      </p:sp>
    </p:spTree>
    <p:extLst>
      <p:ext uri="{BB962C8B-B14F-4D97-AF65-F5344CB8AC3E}">
        <p14:creationId xmlns:p14="http://schemas.microsoft.com/office/powerpoint/2010/main" val="196934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achieve key commitment.</a:t>
            </a:r>
          </a:p>
          <a:p>
            <a:endParaRPr lang="en-US" dirty="0"/>
          </a:p>
          <a:p>
            <a:r>
              <a:rPr lang="en-US" dirty="0"/>
              <a:t>A traditional folklore approach is to append a hash of the key to the ciphertext. A variant of this is currently deployed by the AWS Encryption SDK. This approach clearly works but extends the length of the ciphertext by another two lambda where lambda is the security parameter and might require multiple primitives. In the case of the AWS Encryption SDK, you encrypt with AES-GCM and hash the key with HKDF-SHA-512 which requires two primitives.</a:t>
            </a:r>
          </a:p>
          <a:p>
            <a:endParaRPr lang="en-US" dirty="0"/>
          </a:p>
          <a:p>
            <a:r>
              <a:rPr lang="en-US" dirty="0"/>
              <a:t>A more lightweight approach is to append 2 lambda zeroes to the message and encrypt that. And during decryption ensure that the zeros are unchanged. This serves as a makeshift hash of the key since changing the key would change the zeros. This approach was suggested in a previous draft of OPAQUE. While this approach does not require any additional primitives, it also extends the length of a ciphertext by another two lambda bits.</a:t>
            </a:r>
          </a:p>
          <a:p>
            <a:endParaRPr lang="en-US" dirty="0"/>
          </a:p>
          <a:p>
            <a:r>
              <a:rPr lang="en-US" dirty="0"/>
              <a:t>These approaches exist, are fast, provably secure, and deployed in practice, and we _could_ standardize one of them…</a:t>
            </a:r>
          </a:p>
          <a:p>
            <a:endParaRPr lang="en-US" dirty="0"/>
          </a:p>
        </p:txBody>
      </p:sp>
      <p:sp>
        <p:nvSpPr>
          <p:cNvPr id="4" name="Slide Number Placeholder 3"/>
          <p:cNvSpPr>
            <a:spLocks noGrp="1"/>
          </p:cNvSpPr>
          <p:nvPr>
            <p:ph type="sldNum" sz="quarter" idx="5"/>
          </p:nvPr>
        </p:nvSpPr>
        <p:spPr/>
        <p:txBody>
          <a:bodyPr/>
          <a:lstStyle/>
          <a:p>
            <a:fld id="{6340CD30-F6AC-43E6-989F-6CFBA9DE1D99}" type="slidenum">
              <a:rPr lang="en-CA" smtClean="0"/>
              <a:t>12</a:t>
            </a:fld>
            <a:endParaRPr lang="en-CA"/>
          </a:p>
        </p:txBody>
      </p:sp>
    </p:spTree>
    <p:extLst>
      <p:ext uri="{BB962C8B-B14F-4D97-AF65-F5344CB8AC3E}">
        <p14:creationId xmlns:p14="http://schemas.microsoft.com/office/powerpoint/2010/main" val="480948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indeed, there are current efforts to standardize key committing AEAD schemes.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recent CFRG drafts calls out key commitment as a desirable attribute for AEAD schemes.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an upcoming NIST workshop on block cipher modes of operation similarly calls out key commitment.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_could_ just standardize one of the key committing approaches on the previous slide or some other key committing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we fear that this is short-sighted.</a:t>
            </a:r>
          </a:p>
        </p:txBody>
      </p:sp>
      <p:sp>
        <p:nvSpPr>
          <p:cNvPr id="4" name="Slide Number Placeholder 3"/>
          <p:cNvSpPr>
            <a:spLocks noGrp="1"/>
          </p:cNvSpPr>
          <p:nvPr>
            <p:ph type="sldNum" sz="quarter" idx="5"/>
          </p:nvPr>
        </p:nvSpPr>
        <p:spPr/>
        <p:txBody>
          <a:bodyPr/>
          <a:lstStyle/>
          <a:p>
            <a:fld id="{6340CD30-F6AC-43E6-989F-6CFBA9DE1D99}" type="slidenum">
              <a:rPr lang="en-CA" smtClean="0"/>
              <a:t>13</a:t>
            </a:fld>
            <a:endParaRPr lang="en-CA"/>
          </a:p>
        </p:txBody>
      </p:sp>
    </p:spTree>
    <p:extLst>
      <p:ext uri="{BB962C8B-B14F-4D97-AF65-F5344CB8AC3E}">
        <p14:creationId xmlns:p14="http://schemas.microsoft.com/office/powerpoint/2010/main" val="1176687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panose="020F0502020204030204"/>
              </a:rPr>
              <a:t>To understand why, let's go back to the multi-recipient integrity setting.</a:t>
            </a:r>
          </a:p>
          <a:p>
            <a:endParaRPr lang="en-US" dirty="0">
              <a:cs typeface="Calibri" panose="020F0502020204030204"/>
            </a:endParaRPr>
          </a:p>
          <a:p>
            <a:r>
              <a:rPr lang="en-US" dirty="0">
                <a:cs typeface="Calibri" panose="020F0502020204030204"/>
              </a:rPr>
              <a:t>Recall that if the keys are the same, then the recipients get the same plaintext, and this is true even for an adversarial choice of ciphertext, nonce, and </a:t>
            </a:r>
            <a:r>
              <a:rPr lang="en-US">
                <a:cs typeface="Calibri" panose="020F0502020204030204"/>
              </a:rPr>
              <a:t>associated data.</a:t>
            </a:r>
            <a:endParaRPr lang="en-US" dirty="0">
              <a:cs typeface="Calibri" panose="020F0502020204030204"/>
            </a:endParaRPr>
          </a:p>
          <a:p>
            <a:endParaRPr lang="en-US" dirty="0">
              <a:cs typeface="Calibri" panose="020F0502020204030204"/>
            </a:endParaRPr>
          </a:p>
          <a:p>
            <a:r>
              <a:rPr lang="en-US" dirty="0">
                <a:cs typeface="Calibri" panose="020F0502020204030204"/>
              </a:rPr>
              <a:t>Further, if we use a key committing scheme and the malicious sender picks two different keys, then at least one of the recipients gets an error.</a:t>
            </a:r>
          </a:p>
          <a:p>
            <a:endParaRPr lang="en-US" dirty="0">
              <a:cs typeface="Calibri" panose="020F0502020204030204"/>
            </a:endParaRPr>
          </a:p>
          <a:p>
            <a:r>
              <a:rPr lang="en-US" dirty="0">
                <a:cs typeface="Calibri" panose="020F0502020204030204"/>
              </a:rPr>
              <a:t>This is exactly what we want.</a:t>
            </a:r>
          </a:p>
          <a:p>
            <a:endParaRPr lang="en-US" dirty="0">
              <a:cs typeface="Calibri" panose="020F0502020204030204"/>
            </a:endParaRPr>
          </a:p>
          <a:p>
            <a:r>
              <a:rPr lang="en-US" dirty="0">
                <a:cs typeface="Calibri" panose="020F0502020204030204"/>
              </a:rPr>
              <a:t>But if we change this setting just slightly, sending one or both the nonce and associated data separately to the recipients, …</a:t>
            </a:r>
          </a:p>
        </p:txBody>
      </p:sp>
      <p:sp>
        <p:nvSpPr>
          <p:cNvPr id="4" name="Slide Number Placeholder 3"/>
          <p:cNvSpPr>
            <a:spLocks noGrp="1"/>
          </p:cNvSpPr>
          <p:nvPr>
            <p:ph type="sldNum" sz="quarter" idx="5"/>
          </p:nvPr>
        </p:nvSpPr>
        <p:spPr/>
        <p:txBody>
          <a:bodyPr/>
          <a:lstStyle/>
          <a:p>
            <a:fld id="{6340CD30-F6AC-43E6-989F-6CFBA9DE1D99}" type="slidenum">
              <a:rPr lang="en-CA" smtClean="0"/>
              <a:t>14</a:t>
            </a:fld>
            <a:endParaRPr lang="en-CA"/>
          </a:p>
        </p:txBody>
      </p:sp>
    </p:spTree>
    <p:extLst>
      <p:ext uri="{BB962C8B-B14F-4D97-AF65-F5344CB8AC3E}">
        <p14:creationId xmlns:p14="http://schemas.microsoft.com/office/powerpoint/2010/main" val="548186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panose="020F0502020204030204"/>
              </a:rPr>
              <a:t>Then problems re-emerge. In particular, the attacker can use the same key but instead vary the nonce or associate data to re-enable violations of multi-recipient integrity. </a:t>
            </a:r>
          </a:p>
          <a:p>
            <a:endParaRPr lang="en-US" dirty="0">
              <a:cs typeface="Calibri" panose="020F0502020204030204"/>
            </a:endParaRPr>
          </a:p>
          <a:p>
            <a:r>
              <a:rPr lang="en-US" dirty="0">
                <a:cs typeface="Calibri" panose="020F0502020204030204"/>
              </a:rPr>
              <a:t>This works because key commitment only ensures that the keys are the same, and what we really want is instead what we call…</a:t>
            </a:r>
          </a:p>
        </p:txBody>
      </p:sp>
      <p:sp>
        <p:nvSpPr>
          <p:cNvPr id="4" name="Slide Number Placeholder 3"/>
          <p:cNvSpPr>
            <a:spLocks noGrp="1"/>
          </p:cNvSpPr>
          <p:nvPr>
            <p:ph type="sldNum" sz="quarter" idx="5"/>
          </p:nvPr>
        </p:nvSpPr>
        <p:spPr/>
        <p:txBody>
          <a:bodyPr/>
          <a:lstStyle/>
          <a:p>
            <a:fld id="{6340CD30-F6AC-43E6-989F-6CFBA9DE1D99}" type="slidenum">
              <a:rPr lang="en-CA" smtClean="0"/>
              <a:t>15</a:t>
            </a:fld>
            <a:endParaRPr lang="en-CA"/>
          </a:p>
        </p:txBody>
      </p:sp>
    </p:spTree>
    <p:extLst>
      <p:ext uri="{BB962C8B-B14F-4D97-AF65-F5344CB8AC3E}">
        <p14:creationId xmlns:p14="http://schemas.microsoft.com/office/powerpoint/2010/main" val="2877974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 commitment. This is a notion that we recently introduced to capture this more general notion of commitment.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Specifically, we say that a scheme is not context committing if it is computationally efficient to find two contexts (key, nonce, and associated data triples) and a ciphertext such that the ciphertext decrypts correctly under both contexts. Context commitment is a strictly stronger security property than key commitment.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More broadly, our recent works introduce a large space of new definitions, which are in some ways analogous to hash function security notions such as collision-resistance. For example, at </a:t>
            </a:r>
            <a:r>
              <a:rPr lang="en-US" dirty="0" err="1"/>
              <a:t>Eurocrypt</a:t>
            </a:r>
            <a:r>
              <a:rPr lang="en-US" dirty="0"/>
              <a:t> later this year we will describe a new AEAD security goal called context discovery security, which is like preimage resistance.  </a:t>
            </a:r>
          </a:p>
          <a:p>
            <a:endParaRPr lang="en-US" dirty="0"/>
          </a:p>
          <a:p>
            <a:r>
              <a:rPr lang="en-US" dirty="0"/>
              <a:t>That said, these other notions are implied by a scheme being context committing, so for the purposes of this talk we’ll focus on just achieving context commitment. </a:t>
            </a:r>
          </a:p>
        </p:txBody>
      </p:sp>
      <p:sp>
        <p:nvSpPr>
          <p:cNvPr id="4" name="Slide Number Placeholder 3"/>
          <p:cNvSpPr>
            <a:spLocks noGrp="1"/>
          </p:cNvSpPr>
          <p:nvPr>
            <p:ph type="sldNum" sz="quarter" idx="5"/>
          </p:nvPr>
        </p:nvSpPr>
        <p:spPr/>
        <p:txBody>
          <a:bodyPr/>
          <a:lstStyle/>
          <a:p>
            <a:fld id="{6340CD30-F6AC-43E6-989F-6CFBA9DE1D99}" type="slidenum">
              <a:rPr lang="en-CA" smtClean="0"/>
              <a:t>16</a:t>
            </a:fld>
            <a:endParaRPr lang="en-CA"/>
          </a:p>
        </p:txBody>
      </p:sp>
    </p:spTree>
    <p:extLst>
      <p:ext uri="{BB962C8B-B14F-4D97-AF65-F5344CB8AC3E}">
        <p14:creationId xmlns:p14="http://schemas.microsoft.com/office/powerpoint/2010/main" val="2529684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not only do non-key-committing schemes not achieve context commitment, but …</a:t>
            </a:r>
          </a:p>
        </p:txBody>
      </p:sp>
      <p:sp>
        <p:nvSpPr>
          <p:cNvPr id="4" name="Slide Number Placeholder 3"/>
          <p:cNvSpPr>
            <a:spLocks noGrp="1"/>
          </p:cNvSpPr>
          <p:nvPr>
            <p:ph type="sldNum" sz="quarter" idx="5"/>
          </p:nvPr>
        </p:nvSpPr>
        <p:spPr/>
        <p:txBody>
          <a:bodyPr/>
          <a:lstStyle/>
          <a:p>
            <a:fld id="{6340CD30-F6AC-43E6-989F-6CFBA9DE1D99}" type="slidenum">
              <a:rPr lang="en-CA" smtClean="0"/>
              <a:t>17</a:t>
            </a:fld>
            <a:endParaRPr lang="en-CA"/>
          </a:p>
        </p:txBody>
      </p:sp>
    </p:spTree>
    <p:extLst>
      <p:ext uri="{BB962C8B-B14F-4D97-AF65-F5344CB8AC3E}">
        <p14:creationId xmlns:p14="http://schemas.microsoft.com/office/powerpoint/2010/main" val="1600713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40CD30-F6AC-43E6-989F-6CFBA9DE1D99}" type="slidenum">
              <a:rPr lang="en-CA" smtClean="0"/>
              <a:t>18</a:t>
            </a:fld>
            <a:endParaRPr lang="en-CA"/>
          </a:p>
        </p:txBody>
      </p:sp>
    </p:spTree>
    <p:extLst>
      <p:ext uri="{BB962C8B-B14F-4D97-AF65-F5344CB8AC3E}">
        <p14:creationId xmlns:p14="http://schemas.microsoft.com/office/powerpoint/2010/main" val="1289811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our key commitment countermeasures do not ensure context commitment. </a:t>
            </a:r>
          </a:p>
          <a:p>
            <a:endParaRPr lang="en-US" dirty="0"/>
          </a:p>
          <a:p>
            <a:r>
              <a:rPr lang="en-US" dirty="0"/>
              <a:t>These attacks are, however, against the schemes and not against deployed systems. And we don’t yet know of any real-world vulnerabilities that arise from just lack of context commitment. </a:t>
            </a:r>
          </a:p>
          <a:p>
            <a:endParaRPr lang="en-US" dirty="0"/>
          </a:p>
          <a:p>
            <a:r>
              <a:rPr lang="en-US" dirty="0"/>
              <a:t>This puts us in a delicate position as we consider standardizing committing schemes.  If we consider the timeline here</a:t>
            </a:r>
          </a:p>
        </p:txBody>
      </p:sp>
      <p:sp>
        <p:nvSpPr>
          <p:cNvPr id="4" name="Slide Number Placeholder 3"/>
          <p:cNvSpPr>
            <a:spLocks noGrp="1"/>
          </p:cNvSpPr>
          <p:nvPr>
            <p:ph type="sldNum" sz="quarter" idx="5"/>
          </p:nvPr>
        </p:nvSpPr>
        <p:spPr/>
        <p:txBody>
          <a:bodyPr/>
          <a:lstStyle/>
          <a:p>
            <a:fld id="{6340CD30-F6AC-43E6-989F-6CFBA9DE1D99}" type="slidenum">
              <a:rPr lang="en-CA" smtClean="0"/>
              <a:t>19</a:t>
            </a:fld>
            <a:endParaRPr lang="en-CA"/>
          </a:p>
        </p:txBody>
      </p:sp>
    </p:spTree>
    <p:extLst>
      <p:ext uri="{BB962C8B-B14F-4D97-AF65-F5344CB8AC3E}">
        <p14:creationId xmlns:p14="http://schemas.microsoft.com/office/powerpoint/2010/main" val="1945093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story starts with authenticated encryption with associated data also known as AEAD.</a:t>
            </a:r>
          </a:p>
          <a:p>
            <a:endParaRPr lang="en-US" dirty="0"/>
          </a:p>
          <a:p>
            <a:r>
              <a:rPr lang="en-US" dirty="0"/>
              <a:t>This is one of the most fundamental primitives. It is used everywhere from TLS to cloud storage to end-to-end encrypted messaging.</a:t>
            </a:r>
          </a:p>
          <a:p>
            <a:endParaRPr lang="en-US" dirty="0"/>
          </a:p>
          <a:p>
            <a:r>
              <a:rPr lang="en-US" dirty="0"/>
              <a:t>It enables a sender and a recipient with a shared context to exchange messages over an insecure channel.</a:t>
            </a:r>
          </a:p>
          <a:p>
            <a:endParaRPr lang="en-US" dirty="0"/>
          </a:p>
          <a:p>
            <a:r>
              <a:rPr lang="en-US" dirty="0"/>
              <a:t>Here, the context consists of a key, a nonce like a random IV or a counter, and an associated data like a network header. The key must be shared out-of-band, the nonce and the associated data can be shared out-of-band or shared with the ciphertext. This allows sending encrypted messages to the recipient with confidentiality and authenticity.</a:t>
            </a:r>
          </a:p>
          <a:p>
            <a:endParaRPr lang="en-US" dirty="0"/>
          </a:p>
          <a:p>
            <a:r>
              <a:rPr lang="en-US" dirty="0"/>
              <a:t>We have many schemes that achieve these goals including AES-GCM, ChaCha20/Poly1305, and AES-GCM-SIV. These schemes are standardized and widely deployed. If you are using encryption, chances are you are using one of these schemes.</a:t>
            </a:r>
          </a:p>
          <a:p>
            <a:endParaRPr lang="en-US" dirty="0"/>
          </a:p>
          <a:p>
            <a:r>
              <a:rPr lang="en-US" dirty="0"/>
              <a:t>Finally, these schemes have security proofs showing that they achieve confidentiality and authenticity in the presence of a meddler-in-the-middle like a network adversary who can observe and manipulate ciphertexts.</a:t>
            </a:r>
            <a:endParaRPr lang="en-CA" dirty="0"/>
          </a:p>
        </p:txBody>
      </p:sp>
      <p:sp>
        <p:nvSpPr>
          <p:cNvPr id="4" name="Slide Number Placeholder 3"/>
          <p:cNvSpPr>
            <a:spLocks noGrp="1"/>
          </p:cNvSpPr>
          <p:nvPr>
            <p:ph type="sldNum" sz="quarter" idx="5"/>
          </p:nvPr>
        </p:nvSpPr>
        <p:spPr/>
        <p:txBody>
          <a:bodyPr/>
          <a:lstStyle/>
          <a:p>
            <a:fld id="{6340CD30-F6AC-43E6-989F-6CFBA9DE1D99}" type="slidenum">
              <a:rPr lang="en-CA" smtClean="0"/>
              <a:t>2</a:t>
            </a:fld>
            <a:endParaRPr lang="en-CA"/>
          </a:p>
        </p:txBody>
      </p:sp>
    </p:spTree>
    <p:extLst>
      <p:ext uri="{BB962C8B-B14F-4D97-AF65-F5344CB8AC3E}">
        <p14:creationId xmlns:p14="http://schemas.microsoft.com/office/powerpoint/2010/main" val="1731742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had, six years ago, already some work on the theory </a:t>
            </a:r>
            <a:r>
              <a:rPr lang="en-CA"/>
              <a:t>of key </a:t>
            </a:r>
            <a:r>
              <a:rPr lang="en-CA" dirty="0"/>
              <a:t>commitment for AEAD.</a:t>
            </a:r>
          </a:p>
          <a:p>
            <a:endParaRPr lang="en-CA" dirty="0"/>
          </a:p>
          <a:p>
            <a:r>
              <a:rPr lang="en-CA" dirty="0"/>
              <a:t>Then in 2019, we had the invisible salamanders attack on Facebook Messenger. Then three years ago we had the partitioning oracle attack and the formal analysis of key commitment countermeasures.</a:t>
            </a:r>
          </a:p>
          <a:p>
            <a:endParaRPr lang="en-CA" dirty="0"/>
          </a:p>
          <a:p>
            <a:r>
              <a:rPr lang="en-CA" dirty="0"/>
              <a:t>Last year and this year, we began developing the theory of context commitment, and so if history repeats itself we expect practically-relevant attacks to appear in the next few years.</a:t>
            </a:r>
          </a:p>
          <a:p>
            <a:endParaRPr lang="en-CA" dirty="0"/>
          </a:p>
          <a:p>
            <a:r>
              <a:rPr lang="en-CA" dirty="0"/>
              <a:t>The point being that we should really target context commitment now, as we consider standardizing new schemes.</a:t>
            </a:r>
          </a:p>
          <a:p>
            <a:endParaRPr lang="en-CA" dirty="0"/>
          </a:p>
        </p:txBody>
      </p:sp>
      <p:sp>
        <p:nvSpPr>
          <p:cNvPr id="4" name="Slide Number Placeholder 3"/>
          <p:cNvSpPr>
            <a:spLocks noGrp="1"/>
          </p:cNvSpPr>
          <p:nvPr>
            <p:ph type="sldNum" sz="quarter" idx="5"/>
          </p:nvPr>
        </p:nvSpPr>
        <p:spPr/>
        <p:txBody>
          <a:bodyPr/>
          <a:lstStyle/>
          <a:p>
            <a:fld id="{6340CD30-F6AC-43E6-989F-6CFBA9DE1D99}" type="slidenum">
              <a:rPr lang="en-CA" smtClean="0"/>
              <a:t>20</a:t>
            </a:fld>
            <a:endParaRPr lang="en-CA"/>
          </a:p>
        </p:txBody>
      </p:sp>
    </p:spTree>
    <p:extLst>
      <p:ext uri="{BB962C8B-B14F-4D97-AF65-F5344CB8AC3E}">
        <p14:creationId xmlns:p14="http://schemas.microsoft.com/office/powerpoint/2010/main" val="2411399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Fortunately, there are ways to achieve context commitment relatively cheaply.</a:t>
            </a:r>
          </a:p>
          <a:p>
            <a:endParaRPr lang="en-US" dirty="0"/>
          </a:p>
          <a:p>
            <a:r>
              <a:rPr lang="en-US" dirty="0"/>
              <a:t>The most straightforward approach is to append a hash of the context to the ciphertext. This works but extends the length of the ciphertext by two lambda, is slow for large associated data, and might require multiple primitives.</a:t>
            </a:r>
          </a:p>
          <a:p>
            <a:endParaRPr lang="en-US" dirty="0"/>
          </a:p>
          <a:p>
            <a:r>
              <a:rPr lang="en-US" dirty="0"/>
              <a:t>A cleverer construction is to replace the tag with a hash of the context and the tag. This produces optimal length ciphertexts but is still slow for large associated data and might require multiple primitives.</a:t>
            </a:r>
          </a:p>
          <a:p>
            <a:endParaRPr lang="en-US" dirty="0"/>
          </a:p>
          <a:p>
            <a:r>
              <a:rPr lang="en-US" dirty="0"/>
              <a:t>A wholly different approach is to do a hash-based construction like a duplex which natively produces a collision resistant tag that commits to the context. This approach uses a single primitive, has optimal length ciphertexts, but is not parallelizable.</a:t>
            </a:r>
          </a:p>
          <a:p>
            <a:endParaRPr lang="en-US" dirty="0"/>
          </a:p>
          <a:p>
            <a:r>
              <a:rPr lang="en-US" dirty="0"/>
              <a:t>So these are all pretty good, but none of are single primitive, optimal length, *and* parallelizable. Attributes we have been accustomed to by the likes of GCM.</a:t>
            </a:r>
          </a:p>
        </p:txBody>
      </p:sp>
      <p:sp>
        <p:nvSpPr>
          <p:cNvPr id="4" name="Slide Number Placeholder 3"/>
          <p:cNvSpPr>
            <a:spLocks noGrp="1"/>
          </p:cNvSpPr>
          <p:nvPr>
            <p:ph type="sldNum" sz="quarter" idx="5"/>
          </p:nvPr>
        </p:nvSpPr>
        <p:spPr/>
        <p:txBody>
          <a:bodyPr/>
          <a:lstStyle/>
          <a:p>
            <a:fld id="{6340CD30-F6AC-43E6-989F-6CFBA9DE1D99}" type="slidenum">
              <a:rPr lang="en-CA" smtClean="0"/>
              <a:t>21</a:t>
            </a:fld>
            <a:endParaRPr lang="en-CA"/>
          </a:p>
        </p:txBody>
      </p:sp>
    </p:spTree>
    <p:extLst>
      <p:ext uri="{BB962C8B-B14F-4D97-AF65-F5344CB8AC3E}">
        <p14:creationId xmlns:p14="http://schemas.microsoft.com/office/powerpoint/2010/main" val="939962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 been working on a construction that seeks to provide all these attributes, and more.</a:t>
            </a:r>
          </a:p>
          <a:p>
            <a:endParaRPr lang="en-US" dirty="0"/>
          </a:p>
          <a:p>
            <a:r>
              <a:rPr lang="en-US" dirty="0"/>
              <a:t>We start from a wide permutation like Keccak or Ascon and build a block cipher using Even-Mansour.</a:t>
            </a:r>
          </a:p>
          <a:p>
            <a:endParaRPr lang="en-US" dirty="0"/>
          </a:p>
          <a:p>
            <a:r>
              <a:rPr lang="en-US" dirty="0"/>
              <a:t>Then, we turn that block cipher into a tweakable block cipher using XEX.</a:t>
            </a:r>
          </a:p>
          <a:p>
            <a:endParaRPr lang="en-US" dirty="0"/>
          </a:p>
          <a:p>
            <a:r>
              <a:rPr lang="en-US" dirty="0"/>
              <a:t>Then have an OCB inspired authenticated encryption mode.</a:t>
            </a:r>
          </a:p>
          <a:p>
            <a:endParaRPr lang="en-US" dirty="0"/>
          </a:p>
          <a:p>
            <a:r>
              <a:rPr lang="en-US" dirty="0"/>
              <a:t>Finally, we also integrate other useful attributes like nonce-hiding.</a:t>
            </a:r>
          </a:p>
          <a:p>
            <a:endParaRPr lang="en-US" dirty="0"/>
          </a:p>
          <a:p>
            <a:r>
              <a:rPr lang="en-US" dirty="0"/>
              <a:t>In sum, this is single primitive construction, with optimal length ciphertext and is maximally parallelizable.</a:t>
            </a:r>
          </a:p>
          <a:p>
            <a:endParaRPr lang="en-US" dirty="0"/>
          </a:p>
          <a:p>
            <a:r>
              <a:rPr lang="en-US" dirty="0"/>
              <a:t>Keep an eye out for our paper, we are hoping to have it on out on </a:t>
            </a:r>
            <a:r>
              <a:rPr lang="en-US" dirty="0" err="1"/>
              <a:t>ePrint</a:t>
            </a:r>
            <a:r>
              <a:rPr lang="en-US" dirty="0"/>
              <a:t> soon.</a:t>
            </a:r>
          </a:p>
        </p:txBody>
      </p:sp>
      <p:sp>
        <p:nvSpPr>
          <p:cNvPr id="4" name="Slide Number Placeholder 3"/>
          <p:cNvSpPr>
            <a:spLocks noGrp="1"/>
          </p:cNvSpPr>
          <p:nvPr>
            <p:ph type="sldNum" sz="quarter" idx="5"/>
          </p:nvPr>
        </p:nvSpPr>
        <p:spPr/>
        <p:txBody>
          <a:bodyPr/>
          <a:lstStyle/>
          <a:p>
            <a:fld id="{6340CD30-F6AC-43E6-989F-6CFBA9DE1D99}" type="slidenum">
              <a:rPr lang="en-CA" smtClean="0"/>
              <a:t>22</a:t>
            </a:fld>
            <a:endParaRPr lang="en-CA"/>
          </a:p>
        </p:txBody>
      </p:sp>
    </p:spTree>
    <p:extLst>
      <p:ext uri="{BB962C8B-B14F-4D97-AF65-F5344CB8AC3E}">
        <p14:creationId xmlns:p14="http://schemas.microsoft.com/office/powerpoint/2010/main" val="1914679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all this background we are ready to answer the question in the title. Is context committing AEAD right for you? We say yes, because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While we don’t have practical attacks that exploit the lack of context commitment, we are worried that we’d be missing an opportunity to protect protocols from future attacks.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additional cost to achieve context commitment over key commitment is small.</a:t>
            </a:r>
            <a:endParaRPr lang="en-CA" dirty="0"/>
          </a:p>
        </p:txBody>
      </p:sp>
      <p:sp>
        <p:nvSpPr>
          <p:cNvPr id="4" name="Slide Number Placeholder 3"/>
          <p:cNvSpPr>
            <a:spLocks noGrp="1"/>
          </p:cNvSpPr>
          <p:nvPr>
            <p:ph type="sldNum" sz="quarter" idx="5"/>
          </p:nvPr>
        </p:nvSpPr>
        <p:spPr/>
        <p:txBody>
          <a:bodyPr/>
          <a:lstStyle/>
          <a:p>
            <a:fld id="{6340CD30-F6AC-43E6-989F-6CFBA9DE1D99}" type="slidenum">
              <a:rPr lang="en-CA" smtClean="0"/>
              <a:t>23</a:t>
            </a:fld>
            <a:endParaRPr lang="en-CA"/>
          </a:p>
        </p:txBody>
      </p:sp>
    </p:spTree>
    <p:extLst>
      <p:ext uri="{BB962C8B-B14F-4D97-AF65-F5344CB8AC3E}">
        <p14:creationId xmlns:p14="http://schemas.microsoft.com/office/powerpoint/2010/main" val="1146559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conclude with three calls to action:</a:t>
            </a:r>
            <a:r>
              <a:rPr lang="en-CA" dirty="0"/>
              <a:t> First, build context committing AEAD schemes. Second, standardize a few canonical context committing AEAD schemes. Third, deploy these few canonical context committing AEAD schemes.</a:t>
            </a:r>
          </a:p>
          <a:p>
            <a:endParaRPr lang="en-CA" dirty="0"/>
          </a:p>
          <a:p>
            <a:r>
              <a:rPr lang="en-CA" dirty="0"/>
              <a:t>In this talk, I have mostly focused on attacks, but context commitment also creates opportunities. For instance, the previous talk mentioned doing zkproofs over ciphertexts, context commitment enables that.</a:t>
            </a:r>
          </a:p>
          <a:p>
            <a:endParaRPr lang="en-CA" dirty="0"/>
          </a:p>
          <a:p>
            <a:r>
              <a:rPr lang="en-CA" dirty="0"/>
              <a:t>See our papers for lots more.</a:t>
            </a:r>
          </a:p>
          <a:p>
            <a:endParaRPr lang="en-CA" dirty="0"/>
          </a:p>
          <a:p>
            <a:r>
              <a:rPr lang="en-CA" dirty="0"/>
              <a:t>Thanks so much for sticking around for my talk.</a:t>
            </a:r>
          </a:p>
          <a:p>
            <a:endParaRPr lang="en-CA" dirty="0"/>
          </a:p>
          <a:p>
            <a:r>
              <a:rPr lang="en-CA" dirty="0"/>
              <a:t>I am happy to take some questions, but please find me around the conference, or at HACS, or on the internet.</a:t>
            </a:r>
            <a:endParaRPr lang="en-US" dirty="0"/>
          </a:p>
        </p:txBody>
      </p:sp>
      <p:sp>
        <p:nvSpPr>
          <p:cNvPr id="4" name="Slide Number Placeholder 3"/>
          <p:cNvSpPr>
            <a:spLocks noGrp="1"/>
          </p:cNvSpPr>
          <p:nvPr>
            <p:ph type="sldNum" sz="quarter" idx="5"/>
          </p:nvPr>
        </p:nvSpPr>
        <p:spPr/>
        <p:txBody>
          <a:bodyPr/>
          <a:lstStyle/>
          <a:p>
            <a:fld id="{6340CD30-F6AC-43E6-989F-6CFBA9DE1D99}" type="slidenum">
              <a:rPr lang="en-CA" smtClean="0"/>
              <a:t>24</a:t>
            </a:fld>
            <a:endParaRPr lang="en-CA"/>
          </a:p>
        </p:txBody>
      </p:sp>
    </p:spTree>
    <p:extLst>
      <p:ext uri="{BB962C8B-B14F-4D97-AF65-F5344CB8AC3E}">
        <p14:creationId xmlns:p14="http://schemas.microsoft.com/office/powerpoint/2010/main" val="2769280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screenshots] But, in recent years, we have a surge of attacks on our use of AEAD.</a:t>
            </a:r>
          </a:p>
          <a:p>
            <a:endParaRPr lang="en-US" dirty="0"/>
          </a:p>
          <a:p>
            <a:r>
              <a:rPr lang="en-US" dirty="0"/>
              <a:t>These attacks target the most widely used schemes like those on the previous slide. This is especially concerning because we have built protocols assuming that AEAD is a solved problem.</a:t>
            </a:r>
          </a:p>
          <a:p>
            <a:endParaRPr lang="en-US" dirty="0"/>
          </a:p>
          <a:p>
            <a:r>
              <a:rPr lang="en-US" dirty="0"/>
              <a:t>What’s going on under the hood is that these attacks highlight new threat models that deviate from the traditional model of a meddler-in-the-middle.</a:t>
            </a:r>
            <a:endParaRPr lang="en-CA" dirty="0"/>
          </a:p>
        </p:txBody>
      </p:sp>
      <p:sp>
        <p:nvSpPr>
          <p:cNvPr id="4" name="Slide Number Placeholder 3"/>
          <p:cNvSpPr>
            <a:spLocks noGrp="1"/>
          </p:cNvSpPr>
          <p:nvPr>
            <p:ph type="sldNum" sz="quarter" idx="5"/>
          </p:nvPr>
        </p:nvSpPr>
        <p:spPr/>
        <p:txBody>
          <a:bodyPr/>
          <a:lstStyle/>
          <a:p>
            <a:fld id="{6340CD30-F6AC-43E6-989F-6CFBA9DE1D99}" type="slidenum">
              <a:rPr lang="en-CA" smtClean="0"/>
              <a:t>3</a:t>
            </a:fld>
            <a:endParaRPr lang="en-CA"/>
          </a:p>
        </p:txBody>
      </p:sp>
    </p:spTree>
    <p:extLst>
      <p:ext uri="{BB962C8B-B14F-4D97-AF65-F5344CB8AC3E}">
        <p14:creationId xmlns:p14="http://schemas.microsoft.com/office/powerpoint/2010/main" val="3780086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these attacks, we need to consider a different architecture that is popular in modern deployments of AEAD.</a:t>
            </a:r>
          </a:p>
          <a:p>
            <a:endParaRPr lang="en-US" dirty="0"/>
          </a:p>
          <a:p>
            <a:r>
              <a:rPr lang="en-US" dirty="0"/>
              <a:t>Here, the sender shares the ciphertext with a ciphertext distributor like a content delivery network, which in-turn sends it to the recipients.</a:t>
            </a:r>
          </a:p>
          <a:p>
            <a:endParaRPr lang="en-US" dirty="0"/>
          </a:p>
          <a:p>
            <a:r>
              <a:rPr lang="en-US" dirty="0"/>
              <a:t>Then, the sender separately shares the privacy-sensitive key with recipients over some other secure channel.</a:t>
            </a:r>
          </a:p>
          <a:p>
            <a:endParaRPr lang="en-US" dirty="0"/>
          </a:p>
          <a:p>
            <a:r>
              <a:rPr lang="en-US" dirty="0"/>
              <a:t>The distributor and the recipients implicitly assume that since they all receive the same ciphertext they will all receive the same plaintext. We call this expectation multi-recipient integrity.</a:t>
            </a:r>
          </a:p>
          <a:p>
            <a:endParaRPr lang="en-US" dirty="0"/>
          </a:p>
          <a:p>
            <a:r>
              <a:rPr lang="en-US" dirty="0"/>
              <a:t>This is the intended behavior. [show smile face]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if the sender is honest.</a:t>
            </a:r>
          </a:p>
        </p:txBody>
      </p:sp>
      <p:sp>
        <p:nvSpPr>
          <p:cNvPr id="4" name="Slide Number Placeholder 3"/>
          <p:cNvSpPr>
            <a:spLocks noGrp="1"/>
          </p:cNvSpPr>
          <p:nvPr>
            <p:ph type="sldNum" sz="quarter" idx="5"/>
          </p:nvPr>
        </p:nvSpPr>
        <p:spPr/>
        <p:txBody>
          <a:bodyPr/>
          <a:lstStyle/>
          <a:p>
            <a:fld id="{6340CD30-F6AC-43E6-989F-6CFBA9DE1D99}" type="slidenum">
              <a:rPr lang="en-CA" smtClean="0"/>
              <a:t>4</a:t>
            </a:fld>
            <a:endParaRPr lang="en-CA"/>
          </a:p>
        </p:txBody>
      </p:sp>
    </p:spTree>
    <p:extLst>
      <p:ext uri="{BB962C8B-B14F-4D97-AF65-F5344CB8AC3E}">
        <p14:creationId xmlns:p14="http://schemas.microsoft.com/office/powerpoint/2010/main" val="174812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the sender is malicious and we are using a standard AEAD scheme like AES-GCM, then the malicious sender can arrange for different plaintexts to be received.</a:t>
            </a:r>
          </a:p>
          <a:p>
            <a:endParaRPr lang="en-US" dirty="0">
              <a:cs typeface="Calibri"/>
            </a:endParaRPr>
          </a:p>
          <a:p>
            <a:r>
              <a:rPr lang="en-US" dirty="0"/>
              <a:t>The malicious sender does this by crafting a specific ciphertext, nonce, and associated data and picking two different keys such that the received plaintexts are different. In this example, recipient A gets an image of a cat while recipient B gets an image of a dog.</a:t>
            </a:r>
          </a:p>
          <a:p>
            <a:endParaRPr lang="en-US" dirty="0">
              <a:cs typeface="Calibri" panose="020F0502020204030204"/>
            </a:endParaRPr>
          </a:p>
          <a:p>
            <a:r>
              <a:rPr lang="en-US" dirty="0">
                <a:cs typeface="Calibri" panose="020F0502020204030204"/>
              </a:rPr>
              <a:t>This is untended behavior. [Show sobbing face.]</a:t>
            </a:r>
            <a:endParaRPr lang="en-US" dirty="0"/>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6340CD30-F6AC-43E6-989F-6CFBA9DE1D99}" type="slidenum">
              <a:rPr lang="en-CA" smtClean="0"/>
              <a:t>5</a:t>
            </a:fld>
            <a:endParaRPr lang="en-CA"/>
          </a:p>
        </p:txBody>
      </p:sp>
    </p:spTree>
    <p:extLst>
      <p:ext uri="{BB962C8B-B14F-4D97-AF65-F5344CB8AC3E}">
        <p14:creationId xmlns:p14="http://schemas.microsoft.com/office/powerpoint/2010/main" val="137134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stems from the fact that deployed schemes are not what is called key committing.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Specifically, we say that a scheme is not key committing if it is computationally efficient to find two keys and a ciphertext such that the ciphertext decrypts correctly under both keys and produces different plaintexts.</a:t>
            </a:r>
          </a:p>
          <a:p>
            <a:endParaRPr lang="en-US" dirty="0"/>
          </a:p>
          <a:p>
            <a:r>
              <a:rPr lang="en-US" dirty="0"/>
              <a:t>Most schemes we use in-practice today are not key committing, and modern protocols like TLS 1.3 and </a:t>
            </a:r>
            <a:r>
              <a:rPr lang="en-US" dirty="0" err="1"/>
              <a:t>WireGuard</a:t>
            </a:r>
            <a:r>
              <a:rPr lang="en-US" dirty="0"/>
              <a:t> only support non-key committing ciphers.</a:t>
            </a:r>
          </a:p>
          <a:p>
            <a:endParaRPr lang="en-US" dirty="0"/>
          </a:p>
          <a:p>
            <a:r>
              <a:rPr lang="en-US" dirty="0"/>
              <a:t>Furthermore, finding these colliding ciphertexts and keys takes only a few seconds on a laptop.</a:t>
            </a:r>
          </a:p>
        </p:txBody>
      </p:sp>
      <p:sp>
        <p:nvSpPr>
          <p:cNvPr id="4" name="Slide Number Placeholder 3"/>
          <p:cNvSpPr>
            <a:spLocks noGrp="1"/>
          </p:cNvSpPr>
          <p:nvPr>
            <p:ph type="sldNum" sz="quarter" idx="5"/>
          </p:nvPr>
        </p:nvSpPr>
        <p:spPr/>
        <p:txBody>
          <a:bodyPr/>
          <a:lstStyle/>
          <a:p>
            <a:fld id="{6340CD30-F6AC-43E6-989F-6CFBA9DE1D99}" type="slidenum">
              <a:rPr lang="en-CA" smtClean="0"/>
              <a:t>6</a:t>
            </a:fld>
            <a:endParaRPr lang="en-CA"/>
          </a:p>
        </p:txBody>
      </p:sp>
    </p:spTree>
    <p:extLst>
      <p:ext uri="{BB962C8B-B14F-4D97-AF65-F5344CB8AC3E}">
        <p14:creationId xmlns:p14="http://schemas.microsoft.com/office/powerpoint/2010/main" val="2366720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how this affects real-world deployments, let us look at a simplified version of DGRW's attack on Facebook Messenger Abuse Reporting.</a:t>
            </a:r>
          </a:p>
          <a:p>
            <a:endParaRPr lang="en-US" dirty="0"/>
          </a:p>
          <a:p>
            <a:r>
              <a:rPr lang="en-US" dirty="0"/>
              <a:t>Here, a malicious sender chooses a specific ciphertext and sends it to Facebook, which then forwards it to the intended recipient. Then the sender sends a specifically crafted key to the intended recipient under which the ciphertext decrypts to an abusive message. </a:t>
            </a:r>
          </a:p>
          <a:p>
            <a:endParaRPr lang="en-US" dirty="0"/>
          </a:p>
          <a:p>
            <a:r>
              <a:rPr lang="en-US" dirty="0"/>
              <a:t>The intended recipient then reports this message to the moderator, who gets a copy of the ciphertext from Facebook.</a:t>
            </a:r>
          </a:p>
          <a:p>
            <a:endParaRPr lang="en-US" dirty="0"/>
          </a:p>
          <a:p>
            <a:r>
              <a:rPr lang="en-US" dirty="0"/>
              <a:t>Now the malicious sender sends a different key to the moderator under which the ciphertext decrypts to a benign image.</a:t>
            </a:r>
          </a:p>
          <a:p>
            <a:endParaRPr lang="en-US" dirty="0"/>
          </a:p>
          <a:p>
            <a:r>
              <a:rPr lang="en-US" dirty="0"/>
              <a:t>This clearly breaks abuse reporting.</a:t>
            </a:r>
          </a:p>
          <a:p>
            <a:endParaRPr lang="en-US" dirty="0"/>
          </a:p>
          <a:p>
            <a:r>
              <a:rPr lang="en-US" dirty="0"/>
              <a:t>Similar multi-recipient integrity vulnerabilities have been found and patched in the AWS Encryption SDK and in a pre-release product at Google.</a:t>
            </a:r>
          </a:p>
        </p:txBody>
      </p:sp>
      <p:sp>
        <p:nvSpPr>
          <p:cNvPr id="4" name="Slide Number Placeholder 3"/>
          <p:cNvSpPr>
            <a:spLocks noGrp="1"/>
          </p:cNvSpPr>
          <p:nvPr>
            <p:ph type="sldNum" sz="quarter" idx="5"/>
          </p:nvPr>
        </p:nvSpPr>
        <p:spPr/>
        <p:txBody>
          <a:bodyPr/>
          <a:lstStyle/>
          <a:p>
            <a:fld id="{6340CD30-F6AC-43E6-989F-6CFBA9DE1D99}" type="slidenum">
              <a:rPr lang="en-CA" smtClean="0"/>
              <a:t>7</a:t>
            </a:fld>
            <a:endParaRPr lang="en-CA"/>
          </a:p>
        </p:txBody>
      </p:sp>
    </p:spTree>
    <p:extLst>
      <p:ext uri="{BB962C8B-B14F-4D97-AF65-F5344CB8AC3E}">
        <p14:creationId xmlns:p14="http://schemas.microsoft.com/office/powerpoint/2010/main" val="1661006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And that's not it, after those attacks, a new class of attacks was discovered which targeted confidentiality rather than integrity.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These so-called partitioning oracle attacks arise in setting where for example the server knows a password and reveals to a client whether that password successfully decrypts a submitted ciphertext.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In this setting, then the malicious sender can attempt to recover the password by sending a ciphertext encrypted under a guessed password.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Ideally, one submitting ciphertext should allow ruling out one guessed password. But we just saw that we can construct ciphertexts that decrypt under two keys. So, this would allow ruling out two passwords per ciphertext.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LGR </a:t>
            </a:r>
            <a:r>
              <a:rPr lang="en-US" dirty="0">
                <a:solidFill>
                  <a:schemeClr val="tx1">
                    <a:lumMod val="75000"/>
                    <a:lumOff val="25000"/>
                  </a:schemeClr>
                </a:solidFill>
              </a:rPr>
              <a:t>showed how to construct, in 30 seconds, ciphertexts for AES-GCM that decrypt under 4096 given keys. So, this would allow ruling out 4096 passwords per ciphertext.</a:t>
            </a:r>
          </a:p>
        </p:txBody>
      </p:sp>
      <p:sp>
        <p:nvSpPr>
          <p:cNvPr id="4" name="Slide Number Placeholder 3"/>
          <p:cNvSpPr>
            <a:spLocks noGrp="1"/>
          </p:cNvSpPr>
          <p:nvPr>
            <p:ph type="sldNum" sz="quarter" idx="5"/>
          </p:nvPr>
        </p:nvSpPr>
        <p:spPr/>
        <p:txBody>
          <a:bodyPr/>
          <a:lstStyle/>
          <a:p>
            <a:fld id="{6340CD30-F6AC-43E6-989F-6CFBA9DE1D99}" type="slidenum">
              <a:rPr lang="en-CA" smtClean="0"/>
              <a:t>8</a:t>
            </a:fld>
            <a:endParaRPr lang="en-CA"/>
          </a:p>
        </p:txBody>
      </p:sp>
    </p:spTree>
    <p:extLst>
      <p:ext uri="{BB962C8B-B14F-4D97-AF65-F5344CB8AC3E}">
        <p14:creationId xmlns:p14="http://schemas.microsoft.com/office/powerpoint/2010/main" val="396491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Shadowsocks</a:t>
            </a:r>
            <a:r>
              <a:rPr lang="en-US" dirty="0"/>
              <a:t> UDP proxy was vulnerable to this type of attack.</a:t>
            </a:r>
          </a:p>
          <a:p>
            <a:endParaRPr lang="en-US" dirty="0"/>
          </a:p>
          <a:p>
            <a:r>
              <a:rPr lang="en-US" dirty="0"/>
              <a:t>LGR showed that using ciphertexts that decrypt under thousands of keys, one can significantly improve the odds of recovering the password compared to the traditional </a:t>
            </a:r>
            <a:r>
              <a:rPr lang="en-US" dirty="0" err="1"/>
              <a:t>bruteforce</a:t>
            </a:r>
            <a:r>
              <a:rPr lang="en-US" dirty="0"/>
              <a:t> approach which tries one password at a time, for a fixed number of submissions to the server.</a:t>
            </a:r>
          </a:p>
          <a:p>
            <a:endParaRPr lang="en-US" dirty="0"/>
          </a:p>
          <a:p>
            <a:r>
              <a:rPr lang="en-US" dirty="0"/>
              <a:t>A similar attack was also possible on early, non-compliant implementations of OPAQUE.</a:t>
            </a:r>
          </a:p>
          <a:p>
            <a:endParaRPr lang="en-US" dirty="0"/>
          </a:p>
          <a:p>
            <a:r>
              <a:rPr lang="en-US" dirty="0"/>
              <a:t>And several other open-source libraries were potentially vulnerable to this attack.</a:t>
            </a:r>
          </a:p>
        </p:txBody>
      </p:sp>
      <p:sp>
        <p:nvSpPr>
          <p:cNvPr id="4" name="Slide Number Placeholder 3"/>
          <p:cNvSpPr>
            <a:spLocks noGrp="1"/>
          </p:cNvSpPr>
          <p:nvPr>
            <p:ph type="sldNum" sz="quarter" idx="5"/>
          </p:nvPr>
        </p:nvSpPr>
        <p:spPr/>
        <p:txBody>
          <a:bodyPr/>
          <a:lstStyle/>
          <a:p>
            <a:fld id="{6340CD30-F6AC-43E6-989F-6CFBA9DE1D99}" type="slidenum">
              <a:rPr lang="en-CA" smtClean="0"/>
              <a:t>9</a:t>
            </a:fld>
            <a:endParaRPr lang="en-CA"/>
          </a:p>
        </p:txBody>
      </p:sp>
    </p:spTree>
    <p:extLst>
      <p:ext uri="{BB962C8B-B14F-4D97-AF65-F5344CB8AC3E}">
        <p14:creationId xmlns:p14="http://schemas.microsoft.com/office/powerpoint/2010/main" val="375035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8199" y="1600200"/>
            <a:ext cx="10515599"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838200" y="4128980"/>
            <a:ext cx="105156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92E78D5-AA60-1C4F-BEC3-756E94B7A690}" type="datetime1">
              <a:rPr lang="en-US" smtClean="0"/>
              <a:t>4/4/23</a:t>
            </a:fld>
            <a:endParaRPr lang="en-CA"/>
          </a:p>
        </p:txBody>
      </p:sp>
      <p:sp>
        <p:nvSpPr>
          <p:cNvPr id="5" name="Footer Placeholder 4"/>
          <p:cNvSpPr>
            <a:spLocks noGrp="1"/>
          </p:cNvSpPr>
          <p:nvPr>
            <p:ph type="ftr" sz="quarter" idx="11"/>
          </p:nvPr>
        </p:nvSpPr>
        <p:spPr/>
        <p:txBody>
          <a:bodyPr/>
          <a:lstStyle/>
          <a:p>
            <a:r>
              <a:rPr lang="en-CA"/>
              <a:t>RWC 2023</a:t>
            </a:r>
          </a:p>
        </p:txBody>
      </p:sp>
      <p:sp>
        <p:nvSpPr>
          <p:cNvPr id="6" name="Slide Number Placeholder 5"/>
          <p:cNvSpPr>
            <a:spLocks noGrp="1"/>
          </p:cNvSpPr>
          <p:nvPr>
            <p:ph type="sldNum" sz="quarter" idx="12"/>
          </p:nvPr>
        </p:nvSpPr>
        <p:spPr/>
        <p:txBody>
          <a:bodyPr/>
          <a:lstStyle/>
          <a:p>
            <a:fld id="{6D0B039C-C501-4130-90A9-BBE01EFE398C}" type="slidenum">
              <a:rPr lang="en-CA" smtClean="0"/>
              <a:t>‹#›</a:t>
            </a:fld>
            <a:endParaRPr lang="en-CA"/>
          </a:p>
        </p:txBody>
      </p:sp>
    </p:spTree>
    <p:extLst>
      <p:ext uri="{BB962C8B-B14F-4D97-AF65-F5344CB8AC3E}">
        <p14:creationId xmlns:p14="http://schemas.microsoft.com/office/powerpoint/2010/main" val="2527850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2E090F-44D3-2B45-8FFB-1122017FAB6B}" type="datetime1">
              <a:rPr lang="en-US" smtClean="0"/>
              <a:t>4/4/23</a:t>
            </a:fld>
            <a:endParaRPr lang="en-CA"/>
          </a:p>
        </p:txBody>
      </p:sp>
      <p:sp>
        <p:nvSpPr>
          <p:cNvPr id="5" name="Footer Placeholder 4"/>
          <p:cNvSpPr>
            <a:spLocks noGrp="1"/>
          </p:cNvSpPr>
          <p:nvPr>
            <p:ph type="ftr" sz="quarter" idx="11"/>
          </p:nvPr>
        </p:nvSpPr>
        <p:spPr/>
        <p:txBody>
          <a:bodyPr/>
          <a:lstStyle/>
          <a:p>
            <a:r>
              <a:rPr lang="en-CA"/>
              <a:t>RWC 2023</a:t>
            </a:r>
          </a:p>
        </p:txBody>
      </p:sp>
      <p:sp>
        <p:nvSpPr>
          <p:cNvPr id="6" name="Slide Number Placeholder 5"/>
          <p:cNvSpPr>
            <a:spLocks noGrp="1"/>
          </p:cNvSpPr>
          <p:nvPr>
            <p:ph type="sldNum" sz="quarter" idx="12"/>
          </p:nvPr>
        </p:nvSpPr>
        <p:spPr/>
        <p:txBody>
          <a:bodyPr/>
          <a:lstStyle/>
          <a:p>
            <a:fld id="{6D0B039C-C501-4130-90A9-BBE01EFE398C}" type="slidenum">
              <a:rPr lang="en-CA" smtClean="0"/>
              <a:t>‹#›</a:t>
            </a:fld>
            <a:endParaRPr lang="en-CA"/>
          </a:p>
        </p:txBody>
      </p:sp>
    </p:spTree>
    <p:extLst>
      <p:ext uri="{BB962C8B-B14F-4D97-AF65-F5344CB8AC3E}">
        <p14:creationId xmlns:p14="http://schemas.microsoft.com/office/powerpoint/2010/main" val="2437450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FEDDF6-053E-264F-B932-58A48927C1EE}" type="datetime1">
              <a:rPr lang="en-US" smtClean="0"/>
              <a:t>4/4/23</a:t>
            </a:fld>
            <a:endParaRPr lang="en-CA"/>
          </a:p>
        </p:txBody>
      </p:sp>
      <p:sp>
        <p:nvSpPr>
          <p:cNvPr id="5" name="Footer Placeholder 4"/>
          <p:cNvSpPr>
            <a:spLocks noGrp="1"/>
          </p:cNvSpPr>
          <p:nvPr>
            <p:ph type="ftr" sz="quarter" idx="11"/>
          </p:nvPr>
        </p:nvSpPr>
        <p:spPr/>
        <p:txBody>
          <a:bodyPr/>
          <a:lstStyle/>
          <a:p>
            <a:r>
              <a:rPr lang="en-CA"/>
              <a:t>RWC 2023</a:t>
            </a:r>
          </a:p>
        </p:txBody>
      </p:sp>
      <p:sp>
        <p:nvSpPr>
          <p:cNvPr id="6" name="Slide Number Placeholder 5"/>
          <p:cNvSpPr>
            <a:spLocks noGrp="1"/>
          </p:cNvSpPr>
          <p:nvPr>
            <p:ph type="sldNum" sz="quarter" idx="12"/>
          </p:nvPr>
        </p:nvSpPr>
        <p:spPr/>
        <p:txBody>
          <a:bodyPr/>
          <a:lstStyle/>
          <a:p>
            <a:fld id="{6D0B039C-C501-4130-90A9-BBE01EFE398C}" type="slidenum">
              <a:rPr lang="en-CA" smtClean="0"/>
              <a:t>‹#›</a:t>
            </a:fld>
            <a:endParaRPr lang="en-CA"/>
          </a:p>
        </p:txBody>
      </p:sp>
    </p:spTree>
    <p:extLst>
      <p:ext uri="{BB962C8B-B14F-4D97-AF65-F5344CB8AC3E}">
        <p14:creationId xmlns:p14="http://schemas.microsoft.com/office/powerpoint/2010/main" val="2195430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B51AA7-D11A-6740-A18A-DC18847697B9}" type="datetime1">
              <a:rPr lang="en-US" smtClean="0"/>
              <a:t>4/4/23</a:t>
            </a:fld>
            <a:endParaRPr lang="en-CA"/>
          </a:p>
        </p:txBody>
      </p:sp>
      <p:sp>
        <p:nvSpPr>
          <p:cNvPr id="5" name="Footer Placeholder 4"/>
          <p:cNvSpPr>
            <a:spLocks noGrp="1"/>
          </p:cNvSpPr>
          <p:nvPr>
            <p:ph type="ftr" sz="quarter" idx="11"/>
          </p:nvPr>
        </p:nvSpPr>
        <p:spPr/>
        <p:txBody>
          <a:bodyPr/>
          <a:lstStyle/>
          <a:p>
            <a:r>
              <a:rPr lang="en-CA"/>
              <a:t>RWC 2023</a:t>
            </a:r>
          </a:p>
        </p:txBody>
      </p:sp>
      <p:sp>
        <p:nvSpPr>
          <p:cNvPr id="6" name="Slide Number Placeholder 5"/>
          <p:cNvSpPr>
            <a:spLocks noGrp="1"/>
          </p:cNvSpPr>
          <p:nvPr>
            <p:ph type="sldNum" sz="quarter" idx="12"/>
          </p:nvPr>
        </p:nvSpPr>
        <p:spPr/>
        <p:txBody>
          <a:bodyPr/>
          <a:lstStyle/>
          <a:p>
            <a:fld id="{6D0B039C-C501-4130-90A9-BBE01EFE398C}" type="slidenum">
              <a:rPr lang="en-CA" smtClean="0"/>
              <a:t>‹#›</a:t>
            </a:fld>
            <a:endParaRPr lang="en-CA"/>
          </a:p>
        </p:txBody>
      </p:sp>
    </p:spTree>
    <p:extLst>
      <p:ext uri="{BB962C8B-B14F-4D97-AF65-F5344CB8AC3E}">
        <p14:creationId xmlns:p14="http://schemas.microsoft.com/office/powerpoint/2010/main" val="2323851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1BFFE1-346F-7A48-BC68-2C5B4B8A82F3}" type="datetime1">
              <a:rPr lang="en-US" smtClean="0"/>
              <a:t>4/4/23</a:t>
            </a:fld>
            <a:endParaRPr lang="en-CA"/>
          </a:p>
        </p:txBody>
      </p:sp>
      <p:sp>
        <p:nvSpPr>
          <p:cNvPr id="5" name="Footer Placeholder 4"/>
          <p:cNvSpPr>
            <a:spLocks noGrp="1"/>
          </p:cNvSpPr>
          <p:nvPr>
            <p:ph type="ftr" sz="quarter" idx="11"/>
          </p:nvPr>
        </p:nvSpPr>
        <p:spPr/>
        <p:txBody>
          <a:bodyPr/>
          <a:lstStyle/>
          <a:p>
            <a:r>
              <a:rPr lang="en-CA"/>
              <a:t>RWC 2023</a:t>
            </a:r>
          </a:p>
        </p:txBody>
      </p:sp>
      <p:sp>
        <p:nvSpPr>
          <p:cNvPr id="6" name="Slide Number Placeholder 5"/>
          <p:cNvSpPr>
            <a:spLocks noGrp="1"/>
          </p:cNvSpPr>
          <p:nvPr>
            <p:ph type="sldNum" sz="quarter" idx="12"/>
          </p:nvPr>
        </p:nvSpPr>
        <p:spPr/>
        <p:txBody>
          <a:bodyPr/>
          <a:lstStyle/>
          <a:p>
            <a:fld id="{6D0B039C-C501-4130-90A9-BBE01EFE398C}" type="slidenum">
              <a:rPr lang="en-CA" smtClean="0"/>
              <a:t>‹#›</a:t>
            </a:fld>
            <a:endParaRPr lang="en-CA"/>
          </a:p>
        </p:txBody>
      </p:sp>
    </p:spTree>
    <p:extLst>
      <p:ext uri="{BB962C8B-B14F-4D97-AF65-F5344CB8AC3E}">
        <p14:creationId xmlns:p14="http://schemas.microsoft.com/office/powerpoint/2010/main" val="3922441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CC469C-BE89-104C-AFC2-304DB830D05A}" type="datetime1">
              <a:rPr lang="en-US" smtClean="0"/>
              <a:t>4/4/23</a:t>
            </a:fld>
            <a:endParaRPr lang="en-CA"/>
          </a:p>
        </p:txBody>
      </p:sp>
      <p:sp>
        <p:nvSpPr>
          <p:cNvPr id="6" name="Footer Placeholder 5"/>
          <p:cNvSpPr>
            <a:spLocks noGrp="1"/>
          </p:cNvSpPr>
          <p:nvPr>
            <p:ph type="ftr" sz="quarter" idx="11"/>
          </p:nvPr>
        </p:nvSpPr>
        <p:spPr/>
        <p:txBody>
          <a:bodyPr/>
          <a:lstStyle/>
          <a:p>
            <a:r>
              <a:rPr lang="en-CA"/>
              <a:t>RWC 2023</a:t>
            </a:r>
          </a:p>
        </p:txBody>
      </p:sp>
      <p:sp>
        <p:nvSpPr>
          <p:cNvPr id="7" name="Slide Number Placeholder 6"/>
          <p:cNvSpPr>
            <a:spLocks noGrp="1"/>
          </p:cNvSpPr>
          <p:nvPr>
            <p:ph type="sldNum" sz="quarter" idx="12"/>
          </p:nvPr>
        </p:nvSpPr>
        <p:spPr/>
        <p:txBody>
          <a:bodyPr/>
          <a:lstStyle/>
          <a:p>
            <a:fld id="{6D0B039C-C501-4130-90A9-BBE01EFE398C}" type="slidenum">
              <a:rPr lang="en-CA" smtClean="0"/>
              <a:t>‹#›</a:t>
            </a:fld>
            <a:endParaRPr lang="en-CA"/>
          </a:p>
        </p:txBody>
      </p:sp>
    </p:spTree>
    <p:extLst>
      <p:ext uri="{BB962C8B-B14F-4D97-AF65-F5344CB8AC3E}">
        <p14:creationId xmlns:p14="http://schemas.microsoft.com/office/powerpoint/2010/main" val="1301513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CAAE337-1B85-5A47-A18C-ADB80C8AA43F}" type="datetime1">
              <a:rPr lang="en-US" smtClean="0"/>
              <a:t>4/4/23</a:t>
            </a:fld>
            <a:endParaRPr lang="en-CA"/>
          </a:p>
        </p:txBody>
      </p:sp>
      <p:sp>
        <p:nvSpPr>
          <p:cNvPr id="8" name="Footer Placeholder 7"/>
          <p:cNvSpPr>
            <a:spLocks noGrp="1"/>
          </p:cNvSpPr>
          <p:nvPr>
            <p:ph type="ftr" sz="quarter" idx="11"/>
          </p:nvPr>
        </p:nvSpPr>
        <p:spPr/>
        <p:txBody>
          <a:bodyPr/>
          <a:lstStyle/>
          <a:p>
            <a:r>
              <a:rPr lang="en-CA"/>
              <a:t>RWC 2023</a:t>
            </a:r>
          </a:p>
        </p:txBody>
      </p:sp>
      <p:sp>
        <p:nvSpPr>
          <p:cNvPr id="9" name="Slide Number Placeholder 8"/>
          <p:cNvSpPr>
            <a:spLocks noGrp="1"/>
          </p:cNvSpPr>
          <p:nvPr>
            <p:ph type="sldNum" sz="quarter" idx="12"/>
          </p:nvPr>
        </p:nvSpPr>
        <p:spPr/>
        <p:txBody>
          <a:bodyPr/>
          <a:lstStyle/>
          <a:p>
            <a:fld id="{6D0B039C-C501-4130-90A9-BBE01EFE398C}" type="slidenum">
              <a:rPr lang="en-CA" smtClean="0"/>
              <a:t>‹#›</a:t>
            </a:fld>
            <a:endParaRPr lang="en-CA"/>
          </a:p>
        </p:txBody>
      </p:sp>
      <p:sp>
        <p:nvSpPr>
          <p:cNvPr id="10" name="Title 1">
            <a:extLst>
              <a:ext uri="{FF2B5EF4-FFF2-40B4-BE49-F238E27FC236}">
                <a16:creationId xmlns:a16="http://schemas.microsoft.com/office/drawing/2014/main" id="{51992147-DBED-ECB0-C2DA-9481CE63A63B}"/>
              </a:ext>
            </a:extLst>
          </p:cNvPr>
          <p:cNvSpPr>
            <a:spLocks noGrp="1"/>
          </p:cNvSpPr>
          <p:nvPr>
            <p:ph type="title"/>
          </p:nvPr>
        </p:nvSpPr>
        <p:spPr>
          <a:xfrm>
            <a:off x="671907" y="365125"/>
            <a:ext cx="10848186" cy="1325563"/>
          </a:xfrm>
        </p:spPr>
        <p:txBody>
          <a:bodyPr/>
          <a:lstStyle/>
          <a:p>
            <a:r>
              <a:rPr lang="en-US"/>
              <a:t>Click to edit Master title style</a:t>
            </a:r>
          </a:p>
        </p:txBody>
      </p:sp>
    </p:spTree>
    <p:extLst>
      <p:ext uri="{BB962C8B-B14F-4D97-AF65-F5344CB8AC3E}">
        <p14:creationId xmlns:p14="http://schemas.microsoft.com/office/powerpoint/2010/main" val="3504430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905872A-F9FD-D944-8133-7411DFBF0385}" type="datetime1">
              <a:rPr lang="en-US" smtClean="0"/>
              <a:t>4/4/23</a:t>
            </a:fld>
            <a:endParaRPr lang="en-CA"/>
          </a:p>
        </p:txBody>
      </p:sp>
      <p:sp>
        <p:nvSpPr>
          <p:cNvPr id="4" name="Footer Placeholder 3"/>
          <p:cNvSpPr>
            <a:spLocks noGrp="1"/>
          </p:cNvSpPr>
          <p:nvPr>
            <p:ph type="ftr" sz="quarter" idx="11"/>
          </p:nvPr>
        </p:nvSpPr>
        <p:spPr/>
        <p:txBody>
          <a:bodyPr/>
          <a:lstStyle/>
          <a:p>
            <a:r>
              <a:rPr lang="en-CA"/>
              <a:t>RWC 2023</a:t>
            </a:r>
          </a:p>
        </p:txBody>
      </p:sp>
      <p:sp>
        <p:nvSpPr>
          <p:cNvPr id="5" name="Slide Number Placeholder 4"/>
          <p:cNvSpPr>
            <a:spLocks noGrp="1"/>
          </p:cNvSpPr>
          <p:nvPr>
            <p:ph type="sldNum" sz="quarter" idx="12"/>
          </p:nvPr>
        </p:nvSpPr>
        <p:spPr/>
        <p:txBody>
          <a:bodyPr/>
          <a:lstStyle/>
          <a:p>
            <a:fld id="{6D0B039C-C501-4130-90A9-BBE01EFE398C}" type="slidenum">
              <a:rPr lang="en-CA" smtClean="0"/>
              <a:t>‹#›</a:t>
            </a:fld>
            <a:endParaRPr lang="en-CA"/>
          </a:p>
        </p:txBody>
      </p:sp>
    </p:spTree>
    <p:extLst>
      <p:ext uri="{BB962C8B-B14F-4D97-AF65-F5344CB8AC3E}">
        <p14:creationId xmlns:p14="http://schemas.microsoft.com/office/powerpoint/2010/main" val="1874856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6939D9-A5D2-7546-B552-FEB444B32D02}" type="datetime1">
              <a:rPr lang="en-US" smtClean="0"/>
              <a:t>4/4/23</a:t>
            </a:fld>
            <a:endParaRPr lang="en-CA"/>
          </a:p>
        </p:txBody>
      </p:sp>
      <p:sp>
        <p:nvSpPr>
          <p:cNvPr id="3" name="Footer Placeholder 2"/>
          <p:cNvSpPr>
            <a:spLocks noGrp="1"/>
          </p:cNvSpPr>
          <p:nvPr>
            <p:ph type="ftr" sz="quarter" idx="11"/>
          </p:nvPr>
        </p:nvSpPr>
        <p:spPr/>
        <p:txBody>
          <a:bodyPr/>
          <a:lstStyle/>
          <a:p>
            <a:r>
              <a:rPr lang="en-CA"/>
              <a:t>RWC 2023</a:t>
            </a:r>
          </a:p>
        </p:txBody>
      </p:sp>
      <p:sp>
        <p:nvSpPr>
          <p:cNvPr id="4" name="Slide Number Placeholder 3"/>
          <p:cNvSpPr>
            <a:spLocks noGrp="1"/>
          </p:cNvSpPr>
          <p:nvPr>
            <p:ph type="sldNum" sz="quarter" idx="12"/>
          </p:nvPr>
        </p:nvSpPr>
        <p:spPr/>
        <p:txBody>
          <a:bodyPr/>
          <a:lstStyle/>
          <a:p>
            <a:fld id="{6D0B039C-C501-4130-90A9-BBE01EFE398C}" type="slidenum">
              <a:rPr lang="en-CA" smtClean="0"/>
              <a:t>‹#›</a:t>
            </a:fld>
            <a:endParaRPr lang="en-CA"/>
          </a:p>
        </p:txBody>
      </p:sp>
    </p:spTree>
    <p:extLst>
      <p:ext uri="{BB962C8B-B14F-4D97-AF65-F5344CB8AC3E}">
        <p14:creationId xmlns:p14="http://schemas.microsoft.com/office/powerpoint/2010/main" val="1271190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735EB6-5150-9444-8661-24D070423FBE}" type="datetime1">
              <a:rPr lang="en-US" smtClean="0"/>
              <a:t>4/4/23</a:t>
            </a:fld>
            <a:endParaRPr lang="en-CA"/>
          </a:p>
        </p:txBody>
      </p:sp>
      <p:sp>
        <p:nvSpPr>
          <p:cNvPr id="6" name="Footer Placeholder 5"/>
          <p:cNvSpPr>
            <a:spLocks noGrp="1"/>
          </p:cNvSpPr>
          <p:nvPr>
            <p:ph type="ftr" sz="quarter" idx="11"/>
          </p:nvPr>
        </p:nvSpPr>
        <p:spPr/>
        <p:txBody>
          <a:bodyPr/>
          <a:lstStyle/>
          <a:p>
            <a:r>
              <a:rPr lang="en-CA"/>
              <a:t>RWC 2023</a:t>
            </a:r>
          </a:p>
        </p:txBody>
      </p:sp>
      <p:sp>
        <p:nvSpPr>
          <p:cNvPr id="7" name="Slide Number Placeholder 6"/>
          <p:cNvSpPr>
            <a:spLocks noGrp="1"/>
          </p:cNvSpPr>
          <p:nvPr>
            <p:ph type="sldNum" sz="quarter" idx="12"/>
          </p:nvPr>
        </p:nvSpPr>
        <p:spPr/>
        <p:txBody>
          <a:bodyPr/>
          <a:lstStyle/>
          <a:p>
            <a:fld id="{6D0B039C-C501-4130-90A9-BBE01EFE398C}" type="slidenum">
              <a:rPr lang="en-CA" smtClean="0"/>
              <a:t>‹#›</a:t>
            </a:fld>
            <a:endParaRPr lang="en-CA"/>
          </a:p>
        </p:txBody>
      </p:sp>
    </p:spTree>
    <p:extLst>
      <p:ext uri="{BB962C8B-B14F-4D97-AF65-F5344CB8AC3E}">
        <p14:creationId xmlns:p14="http://schemas.microsoft.com/office/powerpoint/2010/main" val="1552196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49E98B-9637-4C46-BDD0-2BC01769D486}" type="datetime1">
              <a:rPr lang="en-US" smtClean="0"/>
              <a:t>4/4/23</a:t>
            </a:fld>
            <a:endParaRPr lang="en-CA"/>
          </a:p>
        </p:txBody>
      </p:sp>
      <p:sp>
        <p:nvSpPr>
          <p:cNvPr id="6" name="Footer Placeholder 5"/>
          <p:cNvSpPr>
            <a:spLocks noGrp="1"/>
          </p:cNvSpPr>
          <p:nvPr>
            <p:ph type="ftr" sz="quarter" idx="11"/>
          </p:nvPr>
        </p:nvSpPr>
        <p:spPr/>
        <p:txBody>
          <a:bodyPr/>
          <a:lstStyle/>
          <a:p>
            <a:r>
              <a:rPr lang="en-CA"/>
              <a:t>RWC 2023</a:t>
            </a:r>
          </a:p>
        </p:txBody>
      </p:sp>
      <p:sp>
        <p:nvSpPr>
          <p:cNvPr id="7" name="Slide Number Placeholder 6"/>
          <p:cNvSpPr>
            <a:spLocks noGrp="1"/>
          </p:cNvSpPr>
          <p:nvPr>
            <p:ph type="sldNum" sz="quarter" idx="12"/>
          </p:nvPr>
        </p:nvSpPr>
        <p:spPr/>
        <p:txBody>
          <a:bodyPr/>
          <a:lstStyle/>
          <a:p>
            <a:fld id="{6D0B039C-C501-4130-90A9-BBE01EFE398C}" type="slidenum">
              <a:rPr lang="en-CA" smtClean="0"/>
              <a:t>‹#›</a:t>
            </a:fld>
            <a:endParaRPr lang="en-CA"/>
          </a:p>
        </p:txBody>
      </p:sp>
    </p:spTree>
    <p:extLst>
      <p:ext uri="{BB962C8B-B14F-4D97-AF65-F5344CB8AC3E}">
        <p14:creationId xmlns:p14="http://schemas.microsoft.com/office/powerpoint/2010/main" val="373187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1907" y="365125"/>
            <a:ext cx="10848186"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439DCC-3149-D945-863F-9D967FE7F994}" type="datetime1">
              <a:rPr lang="en-US" smtClean="0"/>
              <a:t>4/4/23</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CA"/>
              <a:t>RWC 2023</a:t>
            </a:r>
          </a:p>
        </p:txBody>
      </p:sp>
      <p:sp>
        <p:nvSpPr>
          <p:cNvPr id="6" name="Slide Number Placeholder 5"/>
          <p:cNvSpPr>
            <a:spLocks noGrp="1"/>
          </p:cNvSpPr>
          <p:nvPr>
            <p:ph type="sldNum" sz="quarter" idx="4"/>
          </p:nvPr>
        </p:nvSpPr>
        <p:spPr>
          <a:xfrm>
            <a:off x="909955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0B039C-C501-4130-90A9-BBE01EFE398C}" type="slidenum">
              <a:rPr lang="en-CA" smtClean="0"/>
              <a:t>‹#›</a:t>
            </a:fld>
            <a:endParaRPr lang="en-CA"/>
          </a:p>
        </p:txBody>
      </p:sp>
    </p:spTree>
    <p:extLst>
      <p:ext uri="{BB962C8B-B14F-4D97-AF65-F5344CB8AC3E}">
        <p14:creationId xmlns:p14="http://schemas.microsoft.com/office/powerpoint/2010/main" val="230276737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ia.cr/2017/664"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ia.cr/2020/1456" TargetMode="External"/><Relationship Id="rId5" Type="http://schemas.openxmlformats.org/officeDocument/2006/relationships/hyperlink" Target="https://ia.cr/2019/016" TargetMode="External"/><Relationship Id="rId4" Type="http://schemas.openxmlformats.org/officeDocument/2006/relationships/hyperlink" Target="https://ia.cr/2020/1491"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14.xml"/><Relationship Id="rId7"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tags" Target="../tags/tag11.xml"/><Relationship Id="rId6"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24.png"/><Relationship Id="rId4" Type="http://schemas.openxmlformats.org/officeDocument/2006/relationships/image" Target="../media/image10.png"/><Relationship Id="rId9"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15.xml"/><Relationship Id="rId7"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13.xml"/><Relationship Id="rId4" Type="http://schemas.openxmlformats.org/officeDocument/2006/relationships/image" Target="../media/image2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ags" Target="../tags/tag1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1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0.png"/></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notesSlide" Target="../notesSlides/notesSlide22.xml"/><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5.xml"/><Relationship Id="rId7"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7.xml"/><Relationship Id="rId7" Type="http://schemas.openxmlformats.org/officeDocument/2006/relationships/image" Target="../media/image3.png"/><Relationship Id="rId12" Type="http://schemas.openxmlformats.org/officeDocument/2006/relationships/image" Target="../media/image13.png"/><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8.png"/><Relationship Id="rId11" Type="http://schemas.openxmlformats.org/officeDocument/2006/relationships/image" Target="../media/image18.png"/><Relationship Id="rId5" Type="http://schemas.openxmlformats.org/officeDocument/2006/relationships/image" Target="../media/image2.png"/><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6.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9662-40FC-6D19-938E-EDA9F5A7BDBC}"/>
              </a:ext>
            </a:extLst>
          </p:cNvPr>
          <p:cNvSpPr>
            <a:spLocks noGrp="1"/>
          </p:cNvSpPr>
          <p:nvPr>
            <p:ph type="ctrTitle"/>
          </p:nvPr>
        </p:nvSpPr>
        <p:spPr/>
        <p:txBody>
          <a:bodyPr>
            <a:normAutofit/>
          </a:bodyPr>
          <a:lstStyle/>
          <a:p>
            <a:r>
              <a:rPr lang="en-US" sz="4600" b="1"/>
              <a:t>Ask Your Cryptographer if</a:t>
            </a:r>
            <a:br>
              <a:rPr lang="en-US" sz="4600" b="1"/>
            </a:br>
            <a:r>
              <a:rPr lang="en-US" sz="4600" b="1"/>
              <a:t>Context-Committing AEAD Is Right for You</a:t>
            </a:r>
            <a:endParaRPr lang="en-CA" sz="4600" b="1"/>
          </a:p>
        </p:txBody>
      </p:sp>
      <p:sp>
        <p:nvSpPr>
          <p:cNvPr id="3" name="Subtitle 2">
            <a:extLst>
              <a:ext uri="{FF2B5EF4-FFF2-40B4-BE49-F238E27FC236}">
                <a16:creationId xmlns:a16="http://schemas.microsoft.com/office/drawing/2014/main" id="{71AE8F67-D91A-92BE-E649-BC813A0D3C88}"/>
              </a:ext>
            </a:extLst>
          </p:cNvPr>
          <p:cNvSpPr>
            <a:spLocks noGrp="1"/>
          </p:cNvSpPr>
          <p:nvPr>
            <p:ph type="subTitle" idx="1"/>
          </p:nvPr>
        </p:nvSpPr>
        <p:spPr>
          <a:xfrm>
            <a:off x="838200" y="4386020"/>
            <a:ext cx="9030629" cy="1398722"/>
          </a:xfrm>
        </p:spPr>
        <p:txBody>
          <a:bodyPr/>
          <a:lstStyle/>
          <a:p>
            <a:pPr>
              <a:lnSpc>
                <a:spcPct val="125000"/>
              </a:lnSpc>
            </a:pPr>
            <a:r>
              <a:rPr lang="en-CA"/>
              <a:t>Mihir Bellare, John Chan, Paul Grubbs, Viet Tung Hoang,</a:t>
            </a:r>
            <a:br>
              <a:rPr lang="en-CA"/>
            </a:br>
            <a:r>
              <a:rPr lang="en-CA"/>
              <a:t>Sanketh Menda, Julia Len, Thomas Ristenpart, and Phillip Rogaway</a:t>
            </a:r>
          </a:p>
        </p:txBody>
      </p:sp>
    </p:spTree>
    <p:extLst>
      <p:ext uri="{BB962C8B-B14F-4D97-AF65-F5344CB8AC3E}">
        <p14:creationId xmlns:p14="http://schemas.microsoft.com/office/powerpoint/2010/main" val="2980086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0E0089-0C73-EE25-CE54-CAFB064D4CA1}"/>
              </a:ext>
            </a:extLst>
          </p:cNvPr>
          <p:cNvSpPr>
            <a:spLocks noGrp="1"/>
          </p:cNvSpPr>
          <p:nvPr>
            <p:ph type="title"/>
          </p:nvPr>
        </p:nvSpPr>
        <p:spPr/>
        <p:txBody>
          <a:bodyPr/>
          <a:lstStyle/>
          <a:p>
            <a:r>
              <a:rPr lang="en-US"/>
              <a:t>Summary of Vulnerabilities</a:t>
            </a:r>
            <a:endParaRPr lang="en-CA"/>
          </a:p>
        </p:txBody>
      </p:sp>
      <p:graphicFrame>
        <p:nvGraphicFramePr>
          <p:cNvPr id="5" name="Table 5">
            <a:extLst>
              <a:ext uri="{FF2B5EF4-FFF2-40B4-BE49-F238E27FC236}">
                <a16:creationId xmlns:a16="http://schemas.microsoft.com/office/drawing/2014/main" id="{D89E624E-958E-B632-D00C-5D46622FD921}"/>
              </a:ext>
            </a:extLst>
          </p:cNvPr>
          <p:cNvGraphicFramePr>
            <a:graphicFrameLocks noGrp="1"/>
          </p:cNvGraphicFramePr>
          <p:nvPr>
            <p:ph idx="1"/>
            <p:extLst>
              <p:ext uri="{D42A27DB-BD31-4B8C-83A1-F6EECF244321}">
                <p14:modId xmlns:p14="http://schemas.microsoft.com/office/powerpoint/2010/main" val="318137398"/>
              </p:ext>
            </p:extLst>
          </p:nvPr>
        </p:nvGraphicFramePr>
        <p:xfrm>
          <a:off x="838200" y="1825625"/>
          <a:ext cx="10515600" cy="3403600"/>
        </p:xfrm>
        <a:graphic>
          <a:graphicData uri="http://schemas.openxmlformats.org/drawingml/2006/table">
            <a:tbl>
              <a:tblPr firstRow="1" bandRow="1">
                <a:tableStyleId>{5FD0F851-EC5A-4D38-B0AD-8093EC10F338}</a:tableStyleId>
              </a:tblPr>
              <a:tblGrid>
                <a:gridCol w="2628900">
                  <a:extLst>
                    <a:ext uri="{9D8B030D-6E8A-4147-A177-3AD203B41FA5}">
                      <a16:colId xmlns:a16="http://schemas.microsoft.com/office/drawing/2014/main" val="1767427319"/>
                    </a:ext>
                  </a:extLst>
                </a:gridCol>
                <a:gridCol w="2628900">
                  <a:extLst>
                    <a:ext uri="{9D8B030D-6E8A-4147-A177-3AD203B41FA5}">
                      <a16:colId xmlns:a16="http://schemas.microsoft.com/office/drawing/2014/main" val="2552575798"/>
                    </a:ext>
                  </a:extLst>
                </a:gridCol>
                <a:gridCol w="3290493">
                  <a:extLst>
                    <a:ext uri="{9D8B030D-6E8A-4147-A177-3AD203B41FA5}">
                      <a16:colId xmlns:a16="http://schemas.microsoft.com/office/drawing/2014/main" val="2982165803"/>
                    </a:ext>
                  </a:extLst>
                </a:gridCol>
                <a:gridCol w="1967307">
                  <a:extLst>
                    <a:ext uri="{9D8B030D-6E8A-4147-A177-3AD203B41FA5}">
                      <a16:colId xmlns:a16="http://schemas.microsoft.com/office/drawing/2014/main" val="3016384236"/>
                    </a:ext>
                  </a:extLst>
                </a:gridCol>
              </a:tblGrid>
              <a:tr h="370840">
                <a:tc>
                  <a:txBody>
                    <a:bodyPr/>
                    <a:lstStyle/>
                    <a:p>
                      <a:r>
                        <a:rPr lang="en-US">
                          <a:solidFill>
                            <a:schemeClr val="tx1">
                              <a:lumMod val="75000"/>
                              <a:lumOff val="25000"/>
                            </a:schemeClr>
                          </a:solidFill>
                        </a:rPr>
                        <a:t>Application</a:t>
                      </a:r>
                      <a:endParaRPr lang="en-CA">
                        <a:solidFill>
                          <a:schemeClr val="tx1">
                            <a:lumMod val="75000"/>
                            <a:lumOff val="25000"/>
                          </a:schemeClr>
                        </a:solidFill>
                      </a:endParaRPr>
                    </a:p>
                  </a:txBody>
                  <a:tcPr/>
                </a:tc>
                <a:tc>
                  <a:txBody>
                    <a:bodyPr/>
                    <a:lstStyle/>
                    <a:p>
                      <a:r>
                        <a:rPr lang="en-US">
                          <a:solidFill>
                            <a:schemeClr val="tx1">
                              <a:lumMod val="75000"/>
                              <a:lumOff val="25000"/>
                            </a:schemeClr>
                          </a:solidFill>
                        </a:rPr>
                        <a:t>Attack</a:t>
                      </a:r>
                      <a:endParaRPr lang="en-CA">
                        <a:solidFill>
                          <a:schemeClr val="tx1">
                            <a:lumMod val="75000"/>
                            <a:lumOff val="25000"/>
                          </a:schemeClr>
                        </a:solidFill>
                      </a:endParaRPr>
                    </a:p>
                  </a:txBody>
                  <a:tcPr/>
                </a:tc>
                <a:tc>
                  <a:txBody>
                    <a:bodyPr/>
                    <a:lstStyle/>
                    <a:p>
                      <a:r>
                        <a:rPr lang="en-US">
                          <a:solidFill>
                            <a:schemeClr val="tx1">
                              <a:lumMod val="75000"/>
                              <a:lumOff val="25000"/>
                            </a:schemeClr>
                          </a:solidFill>
                        </a:rPr>
                        <a:t>Impact</a:t>
                      </a:r>
                      <a:endParaRPr lang="en-CA">
                        <a:solidFill>
                          <a:schemeClr val="tx1">
                            <a:lumMod val="75000"/>
                            <a:lumOff val="25000"/>
                          </a:schemeClr>
                        </a:solidFill>
                      </a:endParaRPr>
                    </a:p>
                  </a:txBody>
                  <a:tcPr/>
                </a:tc>
                <a:tc>
                  <a:txBody>
                    <a:bodyPr/>
                    <a:lstStyle/>
                    <a:p>
                      <a:r>
                        <a:rPr lang="en-US">
                          <a:solidFill>
                            <a:schemeClr val="tx1">
                              <a:lumMod val="75000"/>
                              <a:lumOff val="25000"/>
                            </a:schemeClr>
                          </a:solidFill>
                        </a:rPr>
                        <a:t>Citation</a:t>
                      </a:r>
                      <a:endParaRPr lang="en-CA">
                        <a:solidFill>
                          <a:schemeClr val="tx1">
                            <a:lumMod val="75000"/>
                            <a:lumOff val="25000"/>
                          </a:schemeClr>
                        </a:solidFill>
                      </a:endParaRPr>
                    </a:p>
                  </a:txBody>
                  <a:tcPr/>
                </a:tc>
                <a:extLst>
                  <a:ext uri="{0D108BD9-81ED-4DB2-BD59-A6C34878D82A}">
                    <a16:rowId xmlns:a16="http://schemas.microsoft.com/office/drawing/2014/main" val="1961330602"/>
                  </a:ext>
                </a:extLst>
              </a:tr>
              <a:tr h="370839">
                <a:tc>
                  <a:txBody>
                    <a:bodyPr/>
                    <a:lstStyle/>
                    <a:p>
                      <a:r>
                        <a:rPr lang="en-US">
                          <a:solidFill>
                            <a:schemeClr val="tx1">
                              <a:lumMod val="75000"/>
                              <a:lumOff val="25000"/>
                            </a:schemeClr>
                          </a:solidFill>
                        </a:rPr>
                        <a:t>Facebook Messenger abuse reporting</a:t>
                      </a:r>
                      <a:endParaRPr lang="en-CA">
                        <a:solidFill>
                          <a:schemeClr val="tx1">
                            <a:lumMod val="75000"/>
                            <a:lumOff val="25000"/>
                          </a:schemeClr>
                        </a:solidFill>
                      </a:endParaRPr>
                    </a:p>
                  </a:txBody>
                  <a:tcPr/>
                </a:tc>
                <a:tc>
                  <a:txBody>
                    <a:bodyPr/>
                    <a:lstStyle/>
                    <a:p>
                      <a:r>
                        <a:rPr lang="en-CA">
                          <a:solidFill>
                            <a:schemeClr val="tx1">
                              <a:lumMod val="75000"/>
                              <a:lumOff val="25000"/>
                            </a:schemeClr>
                          </a:solidFill>
                        </a:rPr>
                        <a:t>Multi-recipient integrity</a:t>
                      </a:r>
                    </a:p>
                  </a:txBody>
                  <a:tcPr/>
                </a:tc>
                <a:tc>
                  <a:txBody>
                    <a:bodyPr/>
                    <a:lstStyle/>
                    <a:p>
                      <a:r>
                        <a:rPr lang="en-CA">
                          <a:solidFill>
                            <a:schemeClr val="tx1">
                              <a:lumMod val="75000"/>
                              <a:lumOff val="25000"/>
                            </a:schemeClr>
                          </a:solidFill>
                        </a:rPr>
                        <a:t>Makes it impossible to report specifically crafted images.</a:t>
                      </a:r>
                    </a:p>
                  </a:txBody>
                  <a:tcPr/>
                </a:tc>
                <a:tc>
                  <a:txBody>
                    <a:bodyPr/>
                    <a:lstStyle/>
                    <a:p>
                      <a:r>
                        <a:rPr lang="en-US">
                          <a:solidFill>
                            <a:schemeClr val="tx1">
                              <a:lumMod val="75000"/>
                              <a:lumOff val="25000"/>
                            </a:schemeClr>
                          </a:solidFill>
                        </a:rPr>
                        <a:t>[GLR17]</a:t>
                      </a:r>
                    </a:p>
                    <a:p>
                      <a:r>
                        <a:rPr lang="en-US">
                          <a:solidFill>
                            <a:schemeClr val="tx1">
                              <a:lumMod val="75000"/>
                              <a:lumOff val="25000"/>
                            </a:schemeClr>
                          </a:solidFill>
                        </a:rPr>
                        <a:t>[DGRW19]</a:t>
                      </a:r>
                      <a:endParaRPr lang="en-CA">
                        <a:solidFill>
                          <a:schemeClr val="tx1">
                            <a:lumMod val="75000"/>
                            <a:lumOff val="25000"/>
                          </a:schemeClr>
                        </a:solidFill>
                      </a:endParaRPr>
                    </a:p>
                  </a:txBody>
                  <a:tcPr/>
                </a:tc>
                <a:extLst>
                  <a:ext uri="{0D108BD9-81ED-4DB2-BD59-A6C34878D82A}">
                    <a16:rowId xmlns:a16="http://schemas.microsoft.com/office/drawing/2014/main" val="1281280290"/>
                  </a:ext>
                </a:extLst>
              </a:tr>
              <a:tr h="370840">
                <a:tc>
                  <a:txBody>
                    <a:bodyPr/>
                    <a:lstStyle/>
                    <a:p>
                      <a:pPr lvl="0">
                        <a:buNone/>
                      </a:pPr>
                      <a:r>
                        <a:rPr lang="en-US">
                          <a:solidFill>
                            <a:schemeClr val="tx1">
                              <a:lumMod val="75000"/>
                              <a:lumOff val="25000"/>
                            </a:schemeClr>
                          </a:solidFill>
                        </a:rPr>
                        <a:t>AWS Encryption SDK multi-recipient sending</a:t>
                      </a:r>
                      <a:endParaRPr lang="en-CA">
                        <a:solidFill>
                          <a:schemeClr val="tx1">
                            <a:lumMod val="75000"/>
                            <a:lumOff val="25000"/>
                          </a:schemeClr>
                        </a:solidFill>
                      </a:endParaRPr>
                    </a:p>
                  </a:txBody>
                  <a:tcPr/>
                </a:tc>
                <a:tc>
                  <a:txBody>
                    <a:bodyPr/>
                    <a:lstStyle/>
                    <a:p>
                      <a:pPr lvl="0">
                        <a:buNone/>
                      </a:pPr>
                      <a:r>
                        <a:rPr lang="en-CA">
                          <a:solidFill>
                            <a:schemeClr val="tx1">
                              <a:lumMod val="75000"/>
                              <a:lumOff val="25000"/>
                            </a:schemeClr>
                          </a:solidFill>
                        </a:rPr>
                        <a:t>Multi-recipient integrity</a:t>
                      </a:r>
                      <a:endParaRPr lang="en-US">
                        <a:solidFill>
                          <a:schemeClr val="tx1">
                            <a:lumMod val="75000"/>
                            <a:lumOff val="25000"/>
                          </a:schemeClr>
                        </a:solidFill>
                      </a:endParaRPr>
                    </a:p>
                  </a:txBody>
                  <a:tcPr/>
                </a:tc>
                <a:tc>
                  <a:txBody>
                    <a:bodyPr/>
                    <a:lstStyle/>
                    <a:p>
                      <a:pPr lvl="0">
                        <a:buNone/>
                      </a:pPr>
                      <a:r>
                        <a:rPr lang="en-CA">
                          <a:solidFill>
                            <a:schemeClr val="tx1">
                              <a:lumMod val="75000"/>
                              <a:lumOff val="25000"/>
                            </a:schemeClr>
                          </a:solidFill>
                        </a:rPr>
                        <a:t>Can send different messages to different recipients.</a:t>
                      </a:r>
                      <a:endParaRPr lang="en-US">
                        <a:solidFill>
                          <a:schemeClr val="tx1">
                            <a:lumMod val="75000"/>
                            <a:lumOff val="25000"/>
                          </a:schemeClr>
                        </a:solidFill>
                      </a:endParaRPr>
                    </a:p>
                  </a:txBody>
                  <a:tcPr/>
                </a:tc>
                <a:tc>
                  <a:txBody>
                    <a:bodyPr/>
                    <a:lstStyle/>
                    <a:p>
                      <a:pPr lvl="0">
                        <a:buNone/>
                      </a:pPr>
                      <a:r>
                        <a:rPr lang="en-US">
                          <a:solidFill>
                            <a:schemeClr val="tx1">
                              <a:lumMod val="75000"/>
                              <a:lumOff val="25000"/>
                            </a:schemeClr>
                          </a:solidFill>
                        </a:rPr>
                        <a:t>[ADGKLS20]</a:t>
                      </a:r>
                      <a:endParaRPr lang="en-CA">
                        <a:solidFill>
                          <a:schemeClr val="tx1">
                            <a:lumMod val="75000"/>
                            <a:lumOff val="25000"/>
                          </a:schemeClr>
                        </a:solidFill>
                      </a:endParaRPr>
                    </a:p>
                  </a:txBody>
                  <a:tcPr/>
                </a:tc>
                <a:extLst>
                  <a:ext uri="{0D108BD9-81ED-4DB2-BD59-A6C34878D82A}">
                    <a16:rowId xmlns:a16="http://schemas.microsoft.com/office/drawing/2014/main" val="2608860124"/>
                  </a:ext>
                </a:extLst>
              </a:tr>
              <a:tr h="370840">
                <a:tc>
                  <a:txBody>
                    <a:bodyPr/>
                    <a:lstStyle/>
                    <a:p>
                      <a:r>
                        <a:rPr lang="en-CA">
                          <a:solidFill>
                            <a:schemeClr val="tx1">
                              <a:lumMod val="75000"/>
                              <a:lumOff val="25000"/>
                            </a:schemeClr>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solidFill>
                            <a:schemeClr val="tx1">
                              <a:lumMod val="75000"/>
                              <a:lumOff val="25000"/>
                            </a:schemeClr>
                          </a:solidFill>
                        </a:rPr>
                        <a:t>…</a:t>
                      </a:r>
                    </a:p>
                  </a:txBody>
                  <a:tcPr/>
                </a:tc>
                <a:tc>
                  <a:txBody>
                    <a:bodyPr/>
                    <a:lstStyle/>
                    <a:p>
                      <a:r>
                        <a:rPr lang="en-CA">
                          <a:solidFill>
                            <a:schemeClr val="tx1">
                              <a:lumMod val="75000"/>
                              <a:lumOff val="25000"/>
                            </a:schemeClr>
                          </a:solidFill>
                        </a:rPr>
                        <a:t>…</a:t>
                      </a:r>
                    </a:p>
                  </a:txBody>
                  <a:tcPr/>
                </a:tc>
                <a:tc>
                  <a:txBody>
                    <a:bodyPr/>
                    <a:lstStyle/>
                    <a:p>
                      <a:r>
                        <a:rPr lang="en-CA">
                          <a:solidFill>
                            <a:schemeClr val="tx1">
                              <a:lumMod val="75000"/>
                              <a:lumOff val="25000"/>
                            </a:schemeClr>
                          </a:solidFill>
                        </a:rPr>
                        <a:t>…</a:t>
                      </a:r>
                    </a:p>
                  </a:txBody>
                  <a:tcPr/>
                </a:tc>
                <a:extLst>
                  <a:ext uri="{0D108BD9-81ED-4DB2-BD59-A6C34878D82A}">
                    <a16:rowId xmlns:a16="http://schemas.microsoft.com/office/drawing/2014/main" val="2284250136"/>
                  </a:ext>
                </a:extLst>
              </a:tr>
              <a:tr h="370840">
                <a:tc>
                  <a:txBody>
                    <a:bodyPr/>
                    <a:lstStyle/>
                    <a:p>
                      <a:r>
                        <a:rPr lang="en-US" err="1">
                          <a:solidFill>
                            <a:schemeClr val="tx1">
                              <a:lumMod val="75000"/>
                              <a:lumOff val="25000"/>
                            </a:schemeClr>
                          </a:solidFill>
                        </a:rPr>
                        <a:t>Shadowsocks</a:t>
                      </a:r>
                      <a:r>
                        <a:rPr lang="en-US">
                          <a:solidFill>
                            <a:schemeClr val="tx1">
                              <a:lumMod val="75000"/>
                              <a:lumOff val="25000"/>
                            </a:schemeClr>
                          </a:solidFill>
                        </a:rPr>
                        <a:t> UDP</a:t>
                      </a:r>
                      <a:endParaRPr lang="en-CA">
                        <a:solidFill>
                          <a:schemeClr val="tx1">
                            <a:lumMod val="75000"/>
                            <a:lumOff val="25000"/>
                          </a:schemeClr>
                        </a:solidFill>
                      </a:endParaRPr>
                    </a:p>
                  </a:txBody>
                  <a:tcPr/>
                </a:tc>
                <a:tc>
                  <a:txBody>
                    <a:bodyPr/>
                    <a:lstStyle/>
                    <a:p>
                      <a:r>
                        <a:rPr lang="en-US">
                          <a:solidFill>
                            <a:schemeClr val="tx1">
                              <a:lumMod val="75000"/>
                              <a:lumOff val="25000"/>
                            </a:schemeClr>
                          </a:solidFill>
                        </a:rPr>
                        <a:t>Partitioning oracle</a:t>
                      </a:r>
                      <a:endParaRPr lang="en-CA">
                        <a:solidFill>
                          <a:schemeClr val="tx1">
                            <a:lumMod val="75000"/>
                            <a:lumOff val="25000"/>
                          </a:schemeClr>
                        </a:solidFill>
                      </a:endParaRPr>
                    </a:p>
                  </a:txBody>
                  <a:tcPr/>
                </a:tc>
                <a:tc>
                  <a:txBody>
                    <a:bodyPr/>
                    <a:lstStyle/>
                    <a:p>
                      <a:r>
                        <a:rPr lang="en-US">
                          <a:solidFill>
                            <a:schemeClr val="tx1">
                              <a:lumMod val="75000"/>
                              <a:lumOff val="25000"/>
                            </a:schemeClr>
                          </a:solidFill>
                        </a:rPr>
                        <a:t>Faster password guessing</a:t>
                      </a:r>
                      <a:endParaRPr lang="en-CA">
                        <a:solidFill>
                          <a:schemeClr val="tx1">
                            <a:lumMod val="75000"/>
                            <a:lumOff val="25000"/>
                          </a:schemeClr>
                        </a:solidFill>
                      </a:endParaRPr>
                    </a:p>
                  </a:txBody>
                  <a:tcPr/>
                </a:tc>
                <a:tc>
                  <a:txBody>
                    <a:bodyPr/>
                    <a:lstStyle/>
                    <a:p>
                      <a:r>
                        <a:rPr lang="en-US">
                          <a:solidFill>
                            <a:schemeClr val="tx1">
                              <a:lumMod val="75000"/>
                              <a:lumOff val="25000"/>
                            </a:schemeClr>
                          </a:solidFill>
                        </a:rPr>
                        <a:t>[LGR20]</a:t>
                      </a:r>
                      <a:endParaRPr lang="en-CA">
                        <a:solidFill>
                          <a:schemeClr val="tx1">
                            <a:lumMod val="75000"/>
                            <a:lumOff val="25000"/>
                          </a:schemeClr>
                        </a:solidFill>
                      </a:endParaRPr>
                    </a:p>
                  </a:txBody>
                  <a:tcPr/>
                </a:tc>
                <a:extLst>
                  <a:ext uri="{0D108BD9-81ED-4DB2-BD59-A6C34878D82A}">
                    <a16:rowId xmlns:a16="http://schemas.microsoft.com/office/drawing/2014/main" val="973073531"/>
                  </a:ext>
                </a:extLst>
              </a:tr>
              <a:tr h="370840">
                <a:tc>
                  <a:txBody>
                    <a:bodyPr/>
                    <a:lstStyle/>
                    <a:p>
                      <a:r>
                        <a:rPr lang="en-US" dirty="0">
                          <a:solidFill>
                            <a:schemeClr val="tx1">
                              <a:lumMod val="75000"/>
                              <a:lumOff val="25000"/>
                            </a:schemeClr>
                          </a:solidFill>
                        </a:rPr>
                        <a:t>Non-compliant OPAQUE implementations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lumMod val="75000"/>
                              <a:lumOff val="25000"/>
                            </a:schemeClr>
                          </a:solidFill>
                        </a:rPr>
                        <a:t>Partitioning oracle</a:t>
                      </a:r>
                      <a:endParaRPr lang="en-CA">
                        <a:solidFill>
                          <a:schemeClr val="tx1">
                            <a:lumMod val="75000"/>
                            <a:lumOff val="25000"/>
                          </a:schemeClr>
                        </a:solidFill>
                      </a:endParaRPr>
                    </a:p>
                  </a:txBody>
                  <a:tcPr/>
                </a:tc>
                <a:tc>
                  <a:txBody>
                    <a:bodyPr/>
                    <a:lstStyle/>
                    <a:p>
                      <a:r>
                        <a:rPr lang="en-US">
                          <a:solidFill>
                            <a:schemeClr val="tx1">
                              <a:lumMod val="75000"/>
                              <a:lumOff val="25000"/>
                            </a:schemeClr>
                          </a:solidFill>
                        </a:rPr>
                        <a:t>Faster password guessing</a:t>
                      </a:r>
                      <a:endParaRPr lang="en-CA">
                        <a:solidFill>
                          <a:schemeClr val="tx1">
                            <a:lumMod val="75000"/>
                            <a:lumOff val="25000"/>
                          </a:schemeClr>
                        </a:solidFill>
                      </a:endParaRPr>
                    </a:p>
                  </a:txBody>
                  <a:tcPr/>
                </a:tc>
                <a:tc>
                  <a:txBody>
                    <a:bodyPr/>
                    <a:lstStyle/>
                    <a:p>
                      <a:r>
                        <a:rPr lang="en-US">
                          <a:solidFill>
                            <a:schemeClr val="tx1">
                              <a:lumMod val="75000"/>
                              <a:lumOff val="25000"/>
                            </a:schemeClr>
                          </a:solidFill>
                        </a:rPr>
                        <a:t>[LGR20]</a:t>
                      </a:r>
                      <a:endParaRPr lang="en-CA">
                        <a:solidFill>
                          <a:schemeClr val="tx1">
                            <a:lumMod val="75000"/>
                            <a:lumOff val="25000"/>
                          </a:schemeClr>
                        </a:solidFill>
                      </a:endParaRPr>
                    </a:p>
                  </a:txBody>
                  <a:tcPr/>
                </a:tc>
                <a:extLst>
                  <a:ext uri="{0D108BD9-81ED-4DB2-BD59-A6C34878D82A}">
                    <a16:rowId xmlns:a16="http://schemas.microsoft.com/office/drawing/2014/main" val="395894345"/>
                  </a:ext>
                </a:extLst>
              </a:tr>
              <a:tr h="370840">
                <a:tc>
                  <a:txBody>
                    <a:bodyPr/>
                    <a:lstStyle/>
                    <a:p>
                      <a:r>
                        <a:rPr lang="en-CA">
                          <a:solidFill>
                            <a:schemeClr val="tx1">
                              <a:lumMod val="75000"/>
                              <a:lumOff val="25000"/>
                            </a:schemeClr>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solidFill>
                            <a:schemeClr val="tx1">
                              <a:lumMod val="75000"/>
                              <a:lumOff val="25000"/>
                            </a:schemeClr>
                          </a:solidFill>
                        </a:rPr>
                        <a:t>…</a:t>
                      </a:r>
                    </a:p>
                  </a:txBody>
                  <a:tcPr/>
                </a:tc>
                <a:tc>
                  <a:txBody>
                    <a:bodyPr/>
                    <a:lstStyle/>
                    <a:p>
                      <a:r>
                        <a:rPr lang="en-CA">
                          <a:solidFill>
                            <a:schemeClr val="tx1">
                              <a:lumMod val="75000"/>
                              <a:lumOff val="25000"/>
                            </a:schemeClr>
                          </a:solidFill>
                        </a:rPr>
                        <a:t>…</a:t>
                      </a:r>
                    </a:p>
                  </a:txBody>
                  <a:tcPr/>
                </a:tc>
                <a:tc>
                  <a:txBody>
                    <a:bodyPr/>
                    <a:lstStyle/>
                    <a:p>
                      <a:r>
                        <a:rPr lang="en-CA" dirty="0">
                          <a:solidFill>
                            <a:schemeClr val="tx1">
                              <a:lumMod val="75000"/>
                              <a:lumOff val="25000"/>
                            </a:schemeClr>
                          </a:solidFill>
                        </a:rPr>
                        <a:t>…</a:t>
                      </a:r>
                    </a:p>
                  </a:txBody>
                  <a:tcPr/>
                </a:tc>
                <a:extLst>
                  <a:ext uri="{0D108BD9-81ED-4DB2-BD59-A6C34878D82A}">
                    <a16:rowId xmlns:a16="http://schemas.microsoft.com/office/drawing/2014/main" val="493682554"/>
                  </a:ext>
                </a:extLst>
              </a:tr>
            </a:tbl>
          </a:graphicData>
        </a:graphic>
      </p:graphicFrame>
      <p:sp>
        <p:nvSpPr>
          <p:cNvPr id="4" name="TextBox 3">
            <a:extLst>
              <a:ext uri="{FF2B5EF4-FFF2-40B4-BE49-F238E27FC236}">
                <a16:creationId xmlns:a16="http://schemas.microsoft.com/office/drawing/2014/main" id="{FC3E9C27-7D13-E3CD-9219-D71571EC2011}"/>
              </a:ext>
            </a:extLst>
          </p:cNvPr>
          <p:cNvSpPr txBox="1"/>
          <p:nvPr/>
        </p:nvSpPr>
        <p:spPr>
          <a:xfrm>
            <a:off x="838369" y="5396124"/>
            <a:ext cx="10515180" cy="1015663"/>
          </a:xfrm>
          <a:prstGeom prst="rect">
            <a:avLst/>
          </a:prstGeom>
          <a:noFill/>
        </p:spPr>
        <p:txBody>
          <a:bodyPr wrap="square" rtlCol="0">
            <a:spAutoFit/>
          </a:bodyPr>
          <a:lstStyle>
            <a:defPPr>
              <a:defRPr lang="en-US"/>
            </a:defPPr>
            <a:lvl1pPr>
              <a:defRPr sz="1200">
                <a:solidFill>
                  <a:schemeClr val="tx1">
                    <a:lumMod val="50000"/>
                    <a:lumOff val="50000"/>
                  </a:schemeClr>
                </a:solidFill>
              </a:defRPr>
            </a:lvl1pPr>
          </a:lstStyle>
          <a:p>
            <a:r>
              <a:rPr lang="en-CA" dirty="0"/>
              <a:t>[GLR17] Paul Grubbs, </a:t>
            </a:r>
            <a:r>
              <a:rPr lang="en-CA" dirty="0" err="1"/>
              <a:t>Jiahui</a:t>
            </a:r>
            <a:r>
              <a:rPr lang="en-CA" dirty="0"/>
              <a:t> Lu, and Thomas </a:t>
            </a:r>
            <a:r>
              <a:rPr lang="en-CA" dirty="0" err="1"/>
              <a:t>Ristenpart</a:t>
            </a:r>
            <a:r>
              <a:rPr lang="en-CA" dirty="0"/>
              <a:t>. Message franking via committing authenticated encryption. </a:t>
            </a:r>
            <a:r>
              <a:rPr lang="en-CA" dirty="0">
                <a:hlinkClick r:id="rId3">
                  <a:extLst>
                    <a:ext uri="{A12FA001-AC4F-418D-AE19-62706E023703}">
                      <ahyp:hlinkClr xmlns:ahyp="http://schemas.microsoft.com/office/drawing/2018/hyperlinkcolor" val="tx"/>
                    </a:ext>
                  </a:extLst>
                </a:hlinkClick>
              </a:rPr>
              <a:t>ia.cr/2017/664</a:t>
            </a:r>
            <a:r>
              <a:rPr lang="en-CA" dirty="0"/>
              <a:t> </a:t>
            </a:r>
            <a:endParaRPr lang="en-US" dirty="0"/>
          </a:p>
          <a:p>
            <a:r>
              <a:rPr lang="en-CA" dirty="0"/>
              <a:t>[LGR20] Julia Len, Paul Grubbs, and Thomas </a:t>
            </a:r>
            <a:r>
              <a:rPr lang="en-CA" dirty="0" err="1"/>
              <a:t>Ristenpart</a:t>
            </a:r>
            <a:r>
              <a:rPr lang="en-CA" dirty="0"/>
              <a:t>. Partitioning Oracle Attacks. </a:t>
            </a:r>
            <a:r>
              <a:rPr lang="en-CA" dirty="0">
                <a:hlinkClick r:id="rId4">
                  <a:extLst>
                    <a:ext uri="{A12FA001-AC4F-418D-AE19-62706E023703}">
                      <ahyp:hlinkClr xmlns:ahyp="http://schemas.microsoft.com/office/drawing/2018/hyperlinkcolor" val="tx"/>
                    </a:ext>
                  </a:extLst>
                </a:hlinkClick>
              </a:rPr>
              <a:t>ia.cr/2020/1491</a:t>
            </a:r>
            <a:endParaRPr lang="en-CA" dirty="0"/>
          </a:p>
          <a:p>
            <a:r>
              <a:rPr lang="en-CA" dirty="0"/>
              <a:t>[DGRW19] Yevgeniy </a:t>
            </a:r>
            <a:r>
              <a:rPr lang="en-CA" dirty="0" err="1"/>
              <a:t>Dodis</a:t>
            </a:r>
            <a:r>
              <a:rPr lang="en-CA" dirty="0"/>
              <a:t>, Paul Grubbs, Thomas </a:t>
            </a:r>
            <a:r>
              <a:rPr lang="en-CA" dirty="0" err="1"/>
              <a:t>Ristenpart</a:t>
            </a:r>
            <a:r>
              <a:rPr lang="en-CA" dirty="0"/>
              <a:t>, and Joanne </a:t>
            </a:r>
            <a:r>
              <a:rPr lang="en-CA" dirty="0" err="1"/>
              <a:t>Woodage</a:t>
            </a:r>
            <a:r>
              <a:rPr lang="en-CA" dirty="0"/>
              <a:t>. Fast message franking: From invisible salamanders to </a:t>
            </a:r>
            <a:r>
              <a:rPr lang="en-CA" dirty="0" err="1"/>
              <a:t>encryptment</a:t>
            </a:r>
            <a:r>
              <a:rPr lang="en-CA" dirty="0"/>
              <a:t>. </a:t>
            </a:r>
            <a:r>
              <a:rPr lang="en-CA" dirty="0">
                <a:hlinkClick r:id="rId5">
                  <a:extLst>
                    <a:ext uri="{A12FA001-AC4F-418D-AE19-62706E023703}">
                      <ahyp:hlinkClr xmlns:ahyp="http://schemas.microsoft.com/office/drawing/2018/hyperlinkcolor" val="tx"/>
                    </a:ext>
                  </a:extLst>
                </a:hlinkClick>
              </a:rPr>
              <a:t>ia.cr/2019/016</a:t>
            </a:r>
            <a:r>
              <a:rPr lang="en-CA" dirty="0"/>
              <a:t> </a:t>
            </a:r>
          </a:p>
          <a:p>
            <a:r>
              <a:rPr lang="en-US" dirty="0"/>
              <a:t>[ADGKLS20] Ange Albertini, Thai Duong, Shay </a:t>
            </a:r>
            <a:r>
              <a:rPr lang="en-US" dirty="0" err="1"/>
              <a:t>Gueron</a:t>
            </a:r>
            <a:r>
              <a:rPr lang="en-US" dirty="0"/>
              <a:t>, Stefan </a:t>
            </a:r>
            <a:r>
              <a:rPr lang="en-US" dirty="0" err="1"/>
              <a:t>Kölbl</a:t>
            </a:r>
            <a:r>
              <a:rPr lang="en-US" dirty="0"/>
              <a:t>, Atul </a:t>
            </a:r>
            <a:r>
              <a:rPr lang="en-US" dirty="0" err="1"/>
              <a:t>Luykx</a:t>
            </a:r>
            <a:r>
              <a:rPr lang="en-US" dirty="0"/>
              <a:t>, and Sophie </a:t>
            </a:r>
            <a:r>
              <a:rPr lang="en-US" dirty="0" err="1"/>
              <a:t>Schmieg</a:t>
            </a:r>
            <a:r>
              <a:rPr lang="en-US" dirty="0"/>
              <a:t>. How to Abuse and Fix Authenticated Encryption Without Key Commitment. </a:t>
            </a:r>
            <a:r>
              <a:rPr lang="en-US" dirty="0">
                <a:hlinkClick r:id="rId6">
                  <a:extLst>
                    <a:ext uri="{A12FA001-AC4F-418D-AE19-62706E023703}">
                      <ahyp:hlinkClr xmlns:ahyp="http://schemas.microsoft.com/office/drawing/2018/hyperlinkcolor" val="tx"/>
                    </a:ext>
                  </a:extLst>
                </a:hlinkClick>
              </a:rPr>
              <a:t>ia.cr/2020/1456</a:t>
            </a:r>
            <a:endParaRPr lang="en-US" dirty="0"/>
          </a:p>
        </p:txBody>
      </p:sp>
      <p:sp>
        <p:nvSpPr>
          <p:cNvPr id="2" name="Slide Number Placeholder 1">
            <a:extLst>
              <a:ext uri="{FF2B5EF4-FFF2-40B4-BE49-F238E27FC236}">
                <a16:creationId xmlns:a16="http://schemas.microsoft.com/office/drawing/2014/main" id="{6AE87975-5B6F-70B6-A333-E3A8DD9B667C}"/>
              </a:ext>
            </a:extLst>
          </p:cNvPr>
          <p:cNvSpPr>
            <a:spLocks noGrp="1"/>
          </p:cNvSpPr>
          <p:nvPr>
            <p:ph type="sldNum" sz="quarter" idx="12"/>
          </p:nvPr>
        </p:nvSpPr>
        <p:spPr/>
        <p:txBody>
          <a:bodyPr/>
          <a:lstStyle/>
          <a:p>
            <a:fld id="{6D0B039C-C501-4130-90A9-BBE01EFE398C}" type="slidenum">
              <a:rPr lang="en-CA" smtClean="0"/>
              <a:t>10</a:t>
            </a:fld>
            <a:endParaRPr lang="en-CA"/>
          </a:p>
        </p:txBody>
      </p:sp>
    </p:spTree>
    <p:extLst>
      <p:ext uri="{BB962C8B-B14F-4D97-AF65-F5344CB8AC3E}">
        <p14:creationId xmlns:p14="http://schemas.microsoft.com/office/powerpoint/2010/main" val="3797345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558FF4-906B-3034-FFF9-31B1F5B58906}"/>
              </a:ext>
            </a:extLst>
          </p:cNvPr>
          <p:cNvSpPr>
            <a:spLocks noGrp="1"/>
          </p:cNvSpPr>
          <p:nvPr>
            <p:ph type="title"/>
          </p:nvPr>
        </p:nvSpPr>
        <p:spPr/>
        <p:txBody>
          <a:bodyPr/>
          <a:lstStyle/>
          <a:p>
            <a:r>
              <a:rPr lang="en-US"/>
              <a:t>Attacks break the most widely used AEAD schemes</a:t>
            </a:r>
            <a:endParaRPr lang="en-CA"/>
          </a:p>
        </p:txBody>
      </p:sp>
      <p:sp>
        <p:nvSpPr>
          <p:cNvPr id="2" name="Slide Number Placeholder 1">
            <a:extLst>
              <a:ext uri="{FF2B5EF4-FFF2-40B4-BE49-F238E27FC236}">
                <a16:creationId xmlns:a16="http://schemas.microsoft.com/office/drawing/2014/main" id="{6AE87975-5B6F-70B6-A333-E3A8DD9B667C}"/>
              </a:ext>
            </a:extLst>
          </p:cNvPr>
          <p:cNvSpPr>
            <a:spLocks noGrp="1"/>
          </p:cNvSpPr>
          <p:nvPr>
            <p:ph type="sldNum" sz="quarter" idx="12"/>
          </p:nvPr>
        </p:nvSpPr>
        <p:spPr/>
        <p:txBody>
          <a:bodyPr/>
          <a:lstStyle/>
          <a:p>
            <a:fld id="{6D0B039C-C501-4130-90A9-BBE01EFE398C}" type="slidenum">
              <a:rPr lang="en-CA" smtClean="0"/>
              <a:t>11</a:t>
            </a:fld>
            <a:endParaRPr lang="en-CA"/>
          </a:p>
        </p:txBody>
      </p:sp>
      <p:sp>
        <p:nvSpPr>
          <p:cNvPr id="11" name="TextBox 10">
            <a:extLst>
              <a:ext uri="{FF2B5EF4-FFF2-40B4-BE49-F238E27FC236}">
                <a16:creationId xmlns:a16="http://schemas.microsoft.com/office/drawing/2014/main" id="{532E8ABE-CFFC-A713-4449-D3EA88266DF2}"/>
              </a:ext>
            </a:extLst>
          </p:cNvPr>
          <p:cNvSpPr txBox="1"/>
          <p:nvPr/>
        </p:nvSpPr>
        <p:spPr>
          <a:xfrm>
            <a:off x="671906" y="2730500"/>
            <a:ext cx="10487365" cy="584775"/>
          </a:xfrm>
          <a:prstGeom prst="rect">
            <a:avLst/>
          </a:prstGeom>
          <a:noFill/>
        </p:spPr>
        <p:txBody>
          <a:bodyPr wrap="square" rtlCol="0">
            <a:spAutoFit/>
          </a:bodyPr>
          <a:lstStyle/>
          <a:p>
            <a:r>
              <a:rPr lang="en-US" sz="3200">
                <a:solidFill>
                  <a:schemeClr val="tx1">
                    <a:lumMod val="75000"/>
                    <a:lumOff val="25000"/>
                  </a:schemeClr>
                </a:solidFill>
              </a:rPr>
              <a:t>They do not invalidate prior security analyses …</a:t>
            </a:r>
          </a:p>
        </p:txBody>
      </p:sp>
      <p:sp>
        <p:nvSpPr>
          <p:cNvPr id="12" name="TextBox 11">
            <a:extLst>
              <a:ext uri="{FF2B5EF4-FFF2-40B4-BE49-F238E27FC236}">
                <a16:creationId xmlns:a16="http://schemas.microsoft.com/office/drawing/2014/main" id="{17AEB8D5-C016-EF6E-7075-CFFC8823A019}"/>
              </a:ext>
            </a:extLst>
          </p:cNvPr>
          <p:cNvSpPr txBox="1"/>
          <p:nvPr/>
        </p:nvSpPr>
        <p:spPr>
          <a:xfrm>
            <a:off x="671907" y="3835112"/>
            <a:ext cx="10487366" cy="584775"/>
          </a:xfrm>
          <a:prstGeom prst="rect">
            <a:avLst/>
          </a:prstGeom>
          <a:noFill/>
        </p:spPr>
        <p:txBody>
          <a:bodyPr wrap="square" rtlCol="0">
            <a:spAutoFit/>
          </a:bodyPr>
          <a:lstStyle/>
          <a:p>
            <a:pPr algn="r"/>
            <a:r>
              <a:rPr lang="en-US" sz="3200">
                <a:solidFill>
                  <a:schemeClr val="tx1">
                    <a:lumMod val="75000"/>
                    <a:lumOff val="25000"/>
                  </a:schemeClr>
                </a:solidFill>
              </a:rPr>
              <a:t>… they exploit </a:t>
            </a:r>
            <a:r>
              <a:rPr lang="en-US" sz="3200" b="1">
                <a:solidFill>
                  <a:schemeClr val="tx1">
                    <a:lumMod val="75000"/>
                    <a:lumOff val="25000"/>
                  </a:schemeClr>
                </a:solidFill>
              </a:rPr>
              <a:t>lack of key commitment</a:t>
            </a:r>
          </a:p>
        </p:txBody>
      </p:sp>
    </p:spTree>
    <p:custDataLst>
      <p:tags r:id="rId1"/>
    </p:custDataLst>
    <p:extLst>
      <p:ext uri="{BB962C8B-B14F-4D97-AF65-F5344CB8AC3E}">
        <p14:creationId xmlns:p14="http://schemas.microsoft.com/office/powerpoint/2010/main" val="409661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0EE33D-F0B5-4D37-5F36-3DD5F649E51E}"/>
              </a:ext>
            </a:extLst>
          </p:cNvPr>
          <p:cNvSpPr>
            <a:spLocks noGrp="1"/>
          </p:cNvSpPr>
          <p:nvPr>
            <p:ph type="title"/>
          </p:nvPr>
        </p:nvSpPr>
        <p:spPr/>
        <p:txBody>
          <a:bodyPr/>
          <a:lstStyle/>
          <a:p>
            <a:r>
              <a:rPr lang="en-US"/>
              <a:t>Some Proposals for Key Commitment</a:t>
            </a:r>
            <a:r>
              <a:rPr lang="en-US">
                <a:solidFill>
                  <a:schemeClr val="tx1">
                    <a:lumMod val="50000"/>
                    <a:lumOff val="50000"/>
                  </a:schemeClr>
                </a:solidFill>
              </a:rPr>
              <a:t> [ADGKLS20] </a:t>
            </a:r>
            <a:endParaRPr lang="en-CA">
              <a:solidFill>
                <a:schemeClr val="tx1">
                  <a:lumMod val="50000"/>
                  <a:lumOff val="50000"/>
                </a:schemeClr>
              </a:solidFill>
            </a:endParaRPr>
          </a:p>
        </p:txBody>
      </p:sp>
      <p:sp>
        <p:nvSpPr>
          <p:cNvPr id="2" name="Slide Number Placeholder 1">
            <a:extLst>
              <a:ext uri="{FF2B5EF4-FFF2-40B4-BE49-F238E27FC236}">
                <a16:creationId xmlns:a16="http://schemas.microsoft.com/office/drawing/2014/main" id="{57B1704C-F646-E3E7-9223-3BB4E516E7EA}"/>
              </a:ext>
            </a:extLst>
          </p:cNvPr>
          <p:cNvSpPr>
            <a:spLocks noGrp="1"/>
          </p:cNvSpPr>
          <p:nvPr>
            <p:ph type="sldNum" sz="quarter" idx="12"/>
          </p:nvPr>
        </p:nvSpPr>
        <p:spPr/>
        <p:txBody>
          <a:bodyPr/>
          <a:lstStyle/>
          <a:p>
            <a:fld id="{6D0B039C-C501-4130-90A9-BBE01EFE398C}" type="slidenum">
              <a:rPr lang="en-CA" smtClean="0"/>
              <a:t>12</a:t>
            </a:fld>
            <a:endParaRPr lang="en-CA"/>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9F0EA3F-6862-F414-17FA-63C99B0FB6E0}"/>
                  </a:ext>
                </a:extLst>
              </p:cNvPr>
              <p:cNvSpPr/>
              <p:nvPr/>
            </p:nvSpPr>
            <p:spPr>
              <a:xfrm>
                <a:off x="8448651" y="1699490"/>
                <a:ext cx="3432358" cy="1004311"/>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182880" tIns="182880" rIns="182880" bIns="182880" rtlCol="0" anchor="ctr" anchorCtr="0"/>
              <a:lstStyle/>
              <a:p>
                <a14:m>
                  <m:oMath xmlns:m="http://schemas.openxmlformats.org/officeDocument/2006/math">
                    <m:r>
                      <a:rPr lang="en-US" sz="2000" b="0" i="1" smtClean="0">
                        <a:solidFill>
                          <a:srgbClr val="00B0F0"/>
                        </a:solidFill>
                        <a:latin typeface="Cambria Math" panose="02040503050406030204" pitchFamily="18" charset="0"/>
                      </a:rPr>
                      <m:t>+</m:t>
                    </m:r>
                    <m:r>
                      <a:rPr lang="en-US" sz="2000" b="0" i="1" smtClean="0">
                        <a:solidFill>
                          <a:schemeClr val="tx1">
                            <a:lumMod val="75000"/>
                            <a:lumOff val="25000"/>
                          </a:schemeClr>
                        </a:solidFill>
                        <a:latin typeface="Cambria Math" panose="02040503050406030204" pitchFamily="18" charset="0"/>
                      </a:rPr>
                      <m:t> </m:t>
                    </m:r>
                  </m:oMath>
                </a14:m>
                <a:r>
                  <a:rPr lang="en-CA" sz="2000">
                    <a:solidFill>
                      <a:schemeClr val="tx1">
                        <a:lumMod val="75000"/>
                        <a:lumOff val="25000"/>
                      </a:schemeClr>
                    </a:solidFill>
                  </a:rPr>
                  <a:t>Simple, prevents attacks</a:t>
                </a:r>
              </a:p>
              <a:p>
                <a14:m>
                  <m:oMath xmlns:m="http://schemas.openxmlformats.org/officeDocument/2006/math">
                    <m:r>
                      <a:rPr lang="en-US" sz="2000" b="0" i="1" smtClean="0">
                        <a:solidFill>
                          <a:srgbClr val="FF0000"/>
                        </a:solidFill>
                        <a:latin typeface="Cambria Math" panose="02040503050406030204" pitchFamily="18" charset="0"/>
                      </a:rPr>
                      <m:t>−</m:t>
                    </m:r>
                    <m:r>
                      <a:rPr lang="en-US" sz="2000" i="1">
                        <a:solidFill>
                          <a:schemeClr val="tx1">
                            <a:lumMod val="75000"/>
                            <a:lumOff val="25000"/>
                          </a:schemeClr>
                        </a:solidFill>
                        <a:latin typeface="Cambria Math" panose="02040503050406030204" pitchFamily="18" charset="0"/>
                      </a:rPr>
                      <m:t> </m:t>
                    </m:r>
                  </m:oMath>
                </a14:m>
                <a:r>
                  <a:rPr lang="en-CA" sz="2000">
                    <a:solidFill>
                      <a:schemeClr val="tx1">
                        <a:lumMod val="75000"/>
                        <a:lumOff val="25000"/>
                      </a:schemeClr>
                    </a:solidFill>
                  </a:rPr>
                  <a:t>Longer ciphertexts</a:t>
                </a:r>
              </a:p>
              <a:p>
                <a14:m>
                  <m:oMath xmlns:m="http://schemas.openxmlformats.org/officeDocument/2006/math">
                    <m:r>
                      <a:rPr lang="en-US" sz="2000" b="0" i="1" smtClean="0">
                        <a:solidFill>
                          <a:srgbClr val="FF0000"/>
                        </a:solidFill>
                        <a:latin typeface="Cambria Math" panose="02040503050406030204" pitchFamily="18" charset="0"/>
                      </a:rPr>
                      <m:t>−</m:t>
                    </m:r>
                  </m:oMath>
                </a14:m>
                <a:r>
                  <a:rPr lang="en-CA" sz="2000">
                    <a:solidFill>
                      <a:schemeClr val="tx1">
                        <a:lumMod val="75000"/>
                        <a:lumOff val="25000"/>
                      </a:schemeClr>
                    </a:solidFill>
                  </a:rPr>
                  <a:t> Multiple primitives</a:t>
                </a:r>
              </a:p>
            </p:txBody>
          </p:sp>
        </mc:Choice>
        <mc:Fallback xmlns="">
          <p:sp>
            <p:nvSpPr>
              <p:cNvPr id="10" name="Rectangle 9">
                <a:extLst>
                  <a:ext uri="{FF2B5EF4-FFF2-40B4-BE49-F238E27FC236}">
                    <a16:creationId xmlns:a16="http://schemas.microsoft.com/office/drawing/2014/main" id="{09F0EA3F-6862-F414-17FA-63C99B0FB6E0}"/>
                  </a:ext>
                </a:extLst>
              </p:cNvPr>
              <p:cNvSpPr>
                <a:spLocks noRot="1" noChangeAspect="1" noMove="1" noResize="1" noEditPoints="1" noAdjustHandles="1" noChangeArrowheads="1" noChangeShapeType="1" noTextEdit="1"/>
              </p:cNvSpPr>
              <p:nvPr/>
            </p:nvSpPr>
            <p:spPr>
              <a:xfrm>
                <a:off x="8448651" y="1699490"/>
                <a:ext cx="3432358" cy="1004311"/>
              </a:xfrm>
              <a:prstGeom prst="rect">
                <a:avLst/>
              </a:prstGeom>
              <a:blipFill>
                <a:blip r:embed="rId4"/>
                <a:stretch>
                  <a:fillRect t="-2469" b="-9877"/>
                </a:stretch>
              </a:blipFill>
              <a:ln w="9525" cap="flat" cmpd="sng" algn="ctr">
                <a:solidFill>
                  <a:schemeClr val="accent4"/>
                </a:solidFill>
                <a:prstDash val="solid"/>
                <a:round/>
                <a:headEnd type="none" w="med" len="med"/>
                <a:tailEnd type="none" w="med" len="med"/>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98228036-93A3-7DD5-6B73-8D23EF79D681}"/>
              </a:ext>
            </a:extLst>
          </p:cNvPr>
          <p:cNvSpPr txBox="1"/>
          <p:nvPr/>
        </p:nvSpPr>
        <p:spPr>
          <a:xfrm>
            <a:off x="671907" y="1681991"/>
            <a:ext cx="3390223" cy="1200329"/>
          </a:xfrm>
          <a:prstGeom prst="rect">
            <a:avLst/>
          </a:prstGeom>
          <a:noFill/>
        </p:spPr>
        <p:txBody>
          <a:bodyPr wrap="none" rtlCol="0">
            <a:spAutoFit/>
          </a:bodyPr>
          <a:lstStyle/>
          <a:p>
            <a:r>
              <a:rPr lang="en-US" sz="2400" b="1">
                <a:solidFill>
                  <a:schemeClr val="tx1">
                    <a:lumMod val="75000"/>
                    <a:lumOff val="25000"/>
                  </a:schemeClr>
                </a:solidFill>
              </a:rPr>
              <a:t>Key hashing </a:t>
            </a:r>
            <a:r>
              <a:rPr lang="en-US" sz="2400" b="1">
                <a:solidFill>
                  <a:schemeClr val="tx1">
                    <a:lumMod val="50000"/>
                    <a:lumOff val="50000"/>
                  </a:schemeClr>
                </a:solidFill>
              </a:rPr>
              <a:t>[ADGKLS20]</a:t>
            </a:r>
            <a:r>
              <a:rPr lang="en-US" sz="2400" b="1">
                <a:solidFill>
                  <a:schemeClr val="tx1">
                    <a:lumMod val="75000"/>
                    <a:lumOff val="25000"/>
                  </a:schemeClr>
                </a:solidFill>
              </a:rPr>
              <a:t>:</a:t>
            </a:r>
          </a:p>
          <a:p>
            <a:r>
              <a:rPr lang="en-US" sz="2400">
                <a:solidFill>
                  <a:schemeClr val="tx1">
                    <a:lumMod val="75000"/>
                    <a:lumOff val="25000"/>
                  </a:schemeClr>
                </a:solidFill>
              </a:rPr>
              <a:t>Append CR hash H(K) </a:t>
            </a:r>
          </a:p>
          <a:p>
            <a:r>
              <a:rPr lang="en-US" sz="2400">
                <a:solidFill>
                  <a:schemeClr val="tx1">
                    <a:lumMod val="75000"/>
                    <a:lumOff val="25000"/>
                  </a:schemeClr>
                </a:solidFill>
              </a:rPr>
              <a:t>to ciphertext</a:t>
            </a:r>
          </a:p>
        </p:txBody>
      </p:sp>
      <p:sp>
        <p:nvSpPr>
          <p:cNvPr id="14" name="TextBox 13">
            <a:extLst>
              <a:ext uri="{FF2B5EF4-FFF2-40B4-BE49-F238E27FC236}">
                <a16:creationId xmlns:a16="http://schemas.microsoft.com/office/drawing/2014/main" id="{56C6E06D-4D63-CC7E-0B46-A7977C8900C6}"/>
              </a:ext>
            </a:extLst>
          </p:cNvPr>
          <p:cNvSpPr txBox="1"/>
          <p:nvPr/>
        </p:nvSpPr>
        <p:spPr>
          <a:xfrm>
            <a:off x="4374240" y="1681996"/>
            <a:ext cx="3086742" cy="830997"/>
          </a:xfrm>
          <a:prstGeom prst="rect">
            <a:avLst/>
          </a:prstGeom>
          <a:noFill/>
        </p:spPr>
        <p:txBody>
          <a:bodyPr wrap="none" rtlCol="0">
            <a:spAutoFit/>
          </a:bodyPr>
          <a:lstStyle/>
          <a:p>
            <a:r>
              <a:rPr lang="pt-BR" sz="2400" b="1" i="0" u="none" strike="noStrike">
                <a:solidFill>
                  <a:schemeClr val="accent4"/>
                </a:solidFill>
                <a:effectLst/>
              </a:rPr>
              <a:t>C</a:t>
            </a:r>
            <a:r>
              <a:rPr lang="pt-BR" sz="2400" b="0" i="0" u="none" strike="noStrike">
                <a:solidFill>
                  <a:srgbClr val="000000"/>
                </a:solidFill>
                <a:effectLst/>
              </a:rPr>
              <a:t> = </a:t>
            </a:r>
            <a:r>
              <a:rPr lang="pt-BR" sz="2400" b="0" i="0" u="none" strike="noStrike" err="1">
                <a:solidFill>
                  <a:srgbClr val="000000"/>
                </a:solidFill>
                <a:effectLst/>
              </a:rPr>
              <a:t>AEAD.Enc</a:t>
            </a:r>
            <a:r>
              <a:rPr lang="pt-BR" sz="2400" b="0" i="0" u="none" strike="noStrike">
                <a:solidFill>
                  <a:srgbClr val="000000"/>
                </a:solidFill>
                <a:effectLst/>
              </a:rPr>
              <a:t>(</a:t>
            </a:r>
            <a:r>
              <a:rPr lang="pt-BR" sz="2400" b="1" i="0" u="none" strike="noStrike">
                <a:solidFill>
                  <a:schemeClr val="accent4"/>
                </a:solidFill>
                <a:effectLst/>
              </a:rPr>
              <a:t>K</a:t>
            </a:r>
            <a:r>
              <a:rPr lang="pt-BR" sz="2400" b="0" i="0" u="none" strike="noStrike">
                <a:solidFill>
                  <a:srgbClr val="000000"/>
                </a:solidFill>
                <a:effectLst/>
              </a:rPr>
              <a:t>,</a:t>
            </a:r>
            <a:r>
              <a:rPr lang="pt-BR" sz="2400" b="1" i="0" u="none" strike="noStrike">
                <a:solidFill>
                  <a:schemeClr val="accent4"/>
                </a:solidFill>
                <a:effectLst/>
              </a:rPr>
              <a:t>N</a:t>
            </a:r>
            <a:r>
              <a:rPr lang="pt-BR" sz="2400" b="0" i="0" u="none" strike="noStrike">
                <a:solidFill>
                  <a:srgbClr val="000000"/>
                </a:solidFill>
                <a:effectLst/>
              </a:rPr>
              <a:t>,</a:t>
            </a:r>
            <a:r>
              <a:rPr lang="pt-BR" sz="2400" b="1" i="0" u="none" strike="noStrike">
                <a:solidFill>
                  <a:schemeClr val="accent4"/>
                </a:solidFill>
                <a:effectLst/>
              </a:rPr>
              <a:t>A</a:t>
            </a:r>
            <a:r>
              <a:rPr lang="pt-BR" sz="2400" b="0" i="0" u="none" strike="noStrike">
                <a:solidFill>
                  <a:srgbClr val="000000"/>
                </a:solidFill>
                <a:effectLst/>
              </a:rPr>
              <a:t>,</a:t>
            </a:r>
            <a:r>
              <a:rPr lang="pt-BR" sz="2400" b="1" i="0" u="none" strike="noStrike">
                <a:solidFill>
                  <a:schemeClr val="accent4"/>
                </a:solidFill>
                <a:effectLst/>
              </a:rPr>
              <a:t>M</a:t>
            </a:r>
            <a:r>
              <a:rPr lang="pt-BR" sz="2400" b="0" i="0" u="none" strike="noStrike">
                <a:solidFill>
                  <a:srgbClr val="000000"/>
                </a:solidFill>
                <a:effectLst/>
              </a:rPr>
              <a:t>)</a:t>
            </a:r>
            <a:endParaRPr lang="pt-BR" sz="2400">
              <a:effectLst/>
            </a:endParaRPr>
          </a:p>
          <a:p>
            <a:r>
              <a:rPr lang="en-US" sz="2400"/>
              <a:t>Output H(K) </a:t>
            </a:r>
            <a:r>
              <a:rPr lang="pt-BR" sz="2400">
                <a:solidFill>
                  <a:srgbClr val="000000"/>
                </a:solidFill>
              </a:rPr>
              <a:t>‖</a:t>
            </a:r>
            <a:r>
              <a:rPr lang="en-US" sz="2400"/>
              <a:t> </a:t>
            </a:r>
            <a:r>
              <a:rPr lang="pt-BR" sz="2400" b="1" i="0" u="none" strike="noStrike">
                <a:solidFill>
                  <a:schemeClr val="accent4"/>
                </a:solidFill>
                <a:effectLst/>
              </a:rPr>
              <a:t>C</a:t>
            </a:r>
            <a:endParaRPr lang="en-US" sz="2400"/>
          </a:p>
        </p:txBody>
      </p:sp>
      <p:sp>
        <p:nvSpPr>
          <p:cNvPr id="23" name="TextBox 22">
            <a:extLst>
              <a:ext uri="{FF2B5EF4-FFF2-40B4-BE49-F238E27FC236}">
                <a16:creationId xmlns:a16="http://schemas.microsoft.com/office/drawing/2014/main" id="{AC9127DB-C04E-FB84-EB4A-BBD122995284}"/>
              </a:ext>
            </a:extLst>
          </p:cNvPr>
          <p:cNvSpPr txBox="1"/>
          <p:nvPr/>
        </p:nvSpPr>
        <p:spPr>
          <a:xfrm>
            <a:off x="671907" y="3306190"/>
            <a:ext cx="4039793" cy="1200329"/>
          </a:xfrm>
          <a:prstGeom prst="rect">
            <a:avLst/>
          </a:prstGeom>
          <a:noFill/>
        </p:spPr>
        <p:txBody>
          <a:bodyPr wrap="square" rtlCol="0">
            <a:spAutoFit/>
          </a:bodyPr>
          <a:lstStyle/>
          <a:p>
            <a:r>
              <a:rPr lang="en-US" sz="2400" b="1">
                <a:solidFill>
                  <a:schemeClr val="tx1">
                    <a:lumMod val="75000"/>
                    <a:lumOff val="25000"/>
                  </a:schemeClr>
                </a:solidFill>
              </a:rPr>
              <a:t>Padding zeros</a:t>
            </a:r>
            <a:r>
              <a:rPr lang="en-US" sz="2400" b="1">
                <a:solidFill>
                  <a:schemeClr val="tx1">
                    <a:lumMod val="50000"/>
                    <a:lumOff val="50000"/>
                  </a:schemeClr>
                </a:solidFill>
              </a:rPr>
              <a:t> [ADGKLS20]</a:t>
            </a:r>
            <a:r>
              <a:rPr lang="en-US" sz="2400" b="1">
                <a:solidFill>
                  <a:schemeClr val="tx1">
                    <a:lumMod val="75000"/>
                    <a:lumOff val="25000"/>
                  </a:schemeClr>
                </a:solidFill>
              </a:rPr>
              <a:t>:</a:t>
            </a:r>
          </a:p>
          <a:p>
            <a:r>
              <a:rPr lang="en-US" sz="2400">
                <a:solidFill>
                  <a:schemeClr val="tx1">
                    <a:lumMod val="75000"/>
                    <a:lumOff val="25000"/>
                  </a:schemeClr>
                </a:solidFill>
              </a:rPr>
              <a:t>Add plaintext redundancy, check on decrypt</a:t>
            </a:r>
          </a:p>
        </p:txBody>
      </p:sp>
      <p:sp>
        <p:nvSpPr>
          <p:cNvPr id="31" name="TextBox 30">
            <a:extLst>
              <a:ext uri="{FF2B5EF4-FFF2-40B4-BE49-F238E27FC236}">
                <a16:creationId xmlns:a16="http://schemas.microsoft.com/office/drawing/2014/main" id="{22B526C3-AF98-D1E2-0CC4-A465AFDEB850}"/>
              </a:ext>
            </a:extLst>
          </p:cNvPr>
          <p:cNvSpPr txBox="1"/>
          <p:nvPr/>
        </p:nvSpPr>
        <p:spPr>
          <a:xfrm>
            <a:off x="4374240" y="3302676"/>
            <a:ext cx="3769622" cy="830997"/>
          </a:xfrm>
          <a:prstGeom prst="rect">
            <a:avLst/>
          </a:prstGeom>
          <a:noFill/>
        </p:spPr>
        <p:txBody>
          <a:bodyPr wrap="none" rtlCol="0">
            <a:spAutoFit/>
          </a:bodyPr>
          <a:lstStyle/>
          <a:p>
            <a:r>
              <a:rPr lang="pt-BR" sz="2400" b="1" i="0" u="none" strike="noStrike">
                <a:solidFill>
                  <a:schemeClr val="accent4"/>
                </a:solidFill>
                <a:effectLst/>
              </a:rPr>
              <a:t>C</a:t>
            </a:r>
            <a:r>
              <a:rPr lang="pt-BR" sz="2400" b="0" i="0" u="none" strike="noStrike">
                <a:solidFill>
                  <a:srgbClr val="000000"/>
                </a:solidFill>
                <a:effectLst/>
              </a:rPr>
              <a:t> = AEAD.Enc(</a:t>
            </a:r>
            <a:r>
              <a:rPr lang="pt-BR" sz="2400" b="1" i="0" u="none" strike="noStrike">
                <a:solidFill>
                  <a:schemeClr val="accent4"/>
                </a:solidFill>
                <a:effectLst/>
              </a:rPr>
              <a:t>K</a:t>
            </a:r>
            <a:r>
              <a:rPr lang="pt-BR" sz="2400" b="0" i="0" u="none" strike="noStrike">
                <a:solidFill>
                  <a:srgbClr val="000000"/>
                </a:solidFill>
                <a:effectLst/>
              </a:rPr>
              <a:t>,</a:t>
            </a:r>
            <a:r>
              <a:rPr lang="pt-BR" sz="2400" b="1" i="0" u="none" strike="noStrike">
                <a:solidFill>
                  <a:schemeClr val="accent4"/>
                </a:solidFill>
                <a:effectLst/>
              </a:rPr>
              <a:t>N</a:t>
            </a:r>
            <a:r>
              <a:rPr lang="pt-BR" sz="2400" b="0" i="0" u="none" strike="noStrike">
                <a:solidFill>
                  <a:srgbClr val="000000"/>
                </a:solidFill>
                <a:effectLst/>
              </a:rPr>
              <a:t>,</a:t>
            </a:r>
            <a:r>
              <a:rPr lang="pt-BR" sz="2400" b="1" i="0" u="none" strike="noStrike">
                <a:solidFill>
                  <a:schemeClr val="accent4"/>
                </a:solidFill>
                <a:effectLst/>
              </a:rPr>
              <a:t>A</a:t>
            </a:r>
            <a:r>
              <a:rPr lang="pt-BR" sz="2400" b="0" i="0" u="none" strike="noStrike">
                <a:solidFill>
                  <a:srgbClr val="000000"/>
                </a:solidFill>
                <a:effectLst/>
              </a:rPr>
              <a:t>, 0</a:t>
            </a:r>
            <a:r>
              <a:rPr lang="pt-BR" sz="2400" baseline="30000">
                <a:solidFill>
                  <a:srgbClr val="000000"/>
                </a:solidFill>
              </a:rPr>
              <a:t>2</a:t>
            </a:r>
            <a:r>
              <a:rPr lang="el-GR" sz="2400" baseline="30000"/>
              <a:t>λ</a:t>
            </a:r>
            <a:r>
              <a:rPr lang="pt-BR" sz="2400">
                <a:solidFill>
                  <a:srgbClr val="000000"/>
                </a:solidFill>
              </a:rPr>
              <a:t> ‖ </a:t>
            </a:r>
            <a:r>
              <a:rPr lang="pt-BR" sz="2400" b="1" i="0" u="none" strike="noStrike">
                <a:solidFill>
                  <a:schemeClr val="accent4"/>
                </a:solidFill>
                <a:effectLst/>
              </a:rPr>
              <a:t>M</a:t>
            </a:r>
            <a:r>
              <a:rPr lang="pt-BR" sz="2400" b="0" i="0" u="none" strike="noStrike">
                <a:solidFill>
                  <a:srgbClr val="000000"/>
                </a:solidFill>
                <a:effectLst/>
              </a:rPr>
              <a:t>)</a:t>
            </a:r>
          </a:p>
          <a:p>
            <a:r>
              <a:rPr lang="pt-BR" sz="2400">
                <a:solidFill>
                  <a:srgbClr val="000000"/>
                </a:solidFill>
              </a:rPr>
              <a:t>Output </a:t>
            </a:r>
            <a:r>
              <a:rPr lang="pt-BR" sz="2400" b="1">
                <a:solidFill>
                  <a:schemeClr val="accent4"/>
                </a:solidFill>
              </a:rPr>
              <a:t>C</a:t>
            </a:r>
            <a:endParaRPr lang="pt-BR" sz="2400" b="0" i="0" u="none" strike="noStrike">
              <a:solidFill>
                <a:srgbClr val="000000"/>
              </a:solidFill>
              <a:effectLst/>
            </a:endParaRP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F1661B74-ECDB-FCD3-81F4-B972E59CF242}"/>
                  </a:ext>
                </a:extLst>
              </p:cNvPr>
              <p:cNvSpPr/>
              <p:nvPr/>
            </p:nvSpPr>
            <p:spPr>
              <a:xfrm>
                <a:off x="8448651" y="3302676"/>
                <a:ext cx="3432358" cy="1004311"/>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182880" tIns="182880" rIns="182880" bIns="182880" rtlCol="0" anchor="ctr" anchorCtr="0"/>
              <a:lstStyle/>
              <a:p>
                <a14:m>
                  <m:oMath xmlns:m="http://schemas.openxmlformats.org/officeDocument/2006/math">
                    <m:r>
                      <a:rPr lang="en-US" sz="2000" b="1" i="1">
                        <a:solidFill>
                          <a:srgbClr val="00B0F0"/>
                        </a:solidFill>
                        <a:latin typeface="Cambria Math" panose="02040503050406030204" pitchFamily="18" charset="0"/>
                      </a:rPr>
                      <m:t>+</m:t>
                    </m:r>
                    <m:r>
                      <a:rPr lang="en-US" sz="2000" i="1">
                        <a:solidFill>
                          <a:schemeClr val="tx1">
                            <a:lumMod val="75000"/>
                            <a:lumOff val="25000"/>
                          </a:schemeClr>
                        </a:solidFill>
                        <a:latin typeface="Cambria Math" panose="02040503050406030204" pitchFamily="18" charset="0"/>
                      </a:rPr>
                      <m:t> </m:t>
                    </m:r>
                  </m:oMath>
                </a14:m>
                <a:r>
                  <a:rPr lang="en-CA" sz="2000">
                    <a:solidFill>
                      <a:schemeClr val="tx1">
                        <a:lumMod val="75000"/>
                        <a:lumOff val="25000"/>
                      </a:schemeClr>
                    </a:solidFill>
                  </a:rPr>
                  <a:t>Simple, fast</a:t>
                </a:r>
              </a:p>
              <a:p>
                <a14:m>
                  <m:oMath xmlns:m="http://schemas.openxmlformats.org/officeDocument/2006/math">
                    <m:r>
                      <a:rPr lang="en-US" sz="2000" i="1">
                        <a:solidFill>
                          <a:srgbClr val="FF0000"/>
                        </a:solidFill>
                        <a:latin typeface="Cambria Math" panose="02040503050406030204" pitchFamily="18" charset="0"/>
                      </a:rPr>
                      <m:t>−</m:t>
                    </m:r>
                    <m:r>
                      <a:rPr lang="en-US" sz="2000" i="1">
                        <a:solidFill>
                          <a:schemeClr val="tx1">
                            <a:lumMod val="75000"/>
                            <a:lumOff val="25000"/>
                          </a:schemeClr>
                        </a:solidFill>
                        <a:latin typeface="Cambria Math" panose="02040503050406030204" pitchFamily="18" charset="0"/>
                      </a:rPr>
                      <m:t> </m:t>
                    </m:r>
                  </m:oMath>
                </a14:m>
                <a:r>
                  <a:rPr lang="en-CA" sz="2000">
                    <a:solidFill>
                      <a:schemeClr val="tx1">
                        <a:lumMod val="75000"/>
                        <a:lumOff val="25000"/>
                      </a:schemeClr>
                    </a:solidFill>
                  </a:rPr>
                  <a:t>Longer ciphertexts</a:t>
                </a:r>
              </a:p>
              <a:p>
                <a14:m>
                  <m:oMath xmlns:m="http://schemas.openxmlformats.org/officeDocument/2006/math">
                    <m:r>
                      <a:rPr lang="en-US" sz="2000" b="0" i="0">
                        <a:solidFill>
                          <a:srgbClr val="FF0000"/>
                        </a:solidFill>
                        <a:latin typeface="Cambria Math" panose="02040503050406030204" pitchFamily="18" charset="0"/>
                      </a:rPr>
                      <m:t>−</m:t>
                    </m:r>
                  </m:oMath>
                </a14:m>
                <a:r>
                  <a:rPr lang="en-CA" sz="2000">
                    <a:solidFill>
                      <a:schemeClr val="tx1">
                        <a:lumMod val="75000"/>
                        <a:lumOff val="25000"/>
                      </a:schemeClr>
                    </a:solidFill>
                  </a:rPr>
                  <a:t> Only specific schemes</a:t>
                </a:r>
              </a:p>
            </p:txBody>
          </p:sp>
        </mc:Choice>
        <mc:Fallback xmlns="">
          <p:sp>
            <p:nvSpPr>
              <p:cNvPr id="33" name="Rectangle 32">
                <a:extLst>
                  <a:ext uri="{FF2B5EF4-FFF2-40B4-BE49-F238E27FC236}">
                    <a16:creationId xmlns:a16="http://schemas.microsoft.com/office/drawing/2014/main" id="{F1661B74-ECDB-FCD3-81F4-B972E59CF242}"/>
                  </a:ext>
                </a:extLst>
              </p:cNvPr>
              <p:cNvSpPr>
                <a:spLocks noRot="1" noChangeAspect="1" noMove="1" noResize="1" noEditPoints="1" noAdjustHandles="1" noChangeArrowheads="1" noChangeShapeType="1" noTextEdit="1"/>
              </p:cNvSpPr>
              <p:nvPr/>
            </p:nvSpPr>
            <p:spPr>
              <a:xfrm>
                <a:off x="8448651" y="3302676"/>
                <a:ext cx="3432358" cy="1004311"/>
              </a:xfrm>
              <a:prstGeom prst="rect">
                <a:avLst/>
              </a:prstGeom>
              <a:blipFill>
                <a:blip r:embed="rId5"/>
                <a:stretch>
                  <a:fillRect t="-2469" b="-9877"/>
                </a:stretch>
              </a:blipFill>
              <a:ln w="9525" cap="flat" cmpd="sng" algn="ctr">
                <a:solidFill>
                  <a:schemeClr val="accent4"/>
                </a:solidFill>
                <a:prstDash val="solid"/>
                <a:round/>
                <a:headEnd type="none" w="med" len="med"/>
                <a:tailEnd type="none" w="med" len="med"/>
              </a:ln>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1E43AAB0-8FF3-D1AD-F48C-4E75C5B7776A}"/>
              </a:ext>
            </a:extLst>
          </p:cNvPr>
          <p:cNvSpPr/>
          <p:nvPr/>
        </p:nvSpPr>
        <p:spPr>
          <a:xfrm>
            <a:off x="1513491" y="5026742"/>
            <a:ext cx="9165020" cy="1004311"/>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2400" dirty="0"/>
              <a:t>We could standardize these or other key-committing solutions</a:t>
            </a:r>
          </a:p>
        </p:txBody>
      </p:sp>
    </p:spTree>
    <p:custDataLst>
      <p:tags r:id="rId1"/>
    </p:custDataLst>
    <p:extLst>
      <p:ext uri="{BB962C8B-B14F-4D97-AF65-F5344CB8AC3E}">
        <p14:creationId xmlns:p14="http://schemas.microsoft.com/office/powerpoint/2010/main" val="43574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p:bldP spid="31" grpId="0"/>
      <p:bldP spid="33"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E3B3D3-0D05-B317-9E9D-27B093E33A3F}"/>
              </a:ext>
            </a:extLst>
          </p:cNvPr>
          <p:cNvSpPr>
            <a:spLocks noGrp="1"/>
          </p:cNvSpPr>
          <p:nvPr>
            <p:ph type="title"/>
          </p:nvPr>
        </p:nvSpPr>
        <p:spPr/>
        <p:txBody>
          <a:bodyPr>
            <a:normAutofit/>
          </a:bodyPr>
          <a:lstStyle/>
          <a:p>
            <a:r>
              <a:rPr lang="en-US" dirty="0"/>
              <a:t>We could standardize a key-committing solution</a:t>
            </a:r>
          </a:p>
        </p:txBody>
      </p:sp>
      <p:sp>
        <p:nvSpPr>
          <p:cNvPr id="6" name="Slide Number Placeholder 5">
            <a:extLst>
              <a:ext uri="{FF2B5EF4-FFF2-40B4-BE49-F238E27FC236}">
                <a16:creationId xmlns:a16="http://schemas.microsoft.com/office/drawing/2014/main" id="{D48A3383-347D-2E8E-8D2F-A9A5ECEAF8B9}"/>
              </a:ext>
            </a:extLst>
          </p:cNvPr>
          <p:cNvSpPr>
            <a:spLocks noGrp="1"/>
          </p:cNvSpPr>
          <p:nvPr>
            <p:ph type="sldNum" sz="quarter" idx="12"/>
          </p:nvPr>
        </p:nvSpPr>
        <p:spPr/>
        <p:txBody>
          <a:bodyPr/>
          <a:lstStyle/>
          <a:p>
            <a:fld id="{6D0B039C-C501-4130-90A9-BBE01EFE398C}" type="slidenum">
              <a:rPr lang="en-CA" smtClean="0"/>
              <a:t>13</a:t>
            </a:fld>
            <a:endParaRPr lang="en-CA" dirty="0"/>
          </a:p>
        </p:txBody>
      </p:sp>
      <p:pic>
        <p:nvPicPr>
          <p:cNvPr id="12" name="Picture 11">
            <a:extLst>
              <a:ext uri="{FF2B5EF4-FFF2-40B4-BE49-F238E27FC236}">
                <a16:creationId xmlns:a16="http://schemas.microsoft.com/office/drawing/2014/main" id="{02672F34-1975-80A2-76E9-DC16F98D4EF6}"/>
              </a:ext>
            </a:extLst>
          </p:cNvPr>
          <p:cNvPicPr>
            <a:picLocks noChangeAspect="1"/>
          </p:cNvPicPr>
          <p:nvPr/>
        </p:nvPicPr>
        <p:blipFill>
          <a:blip r:embed="rId3"/>
          <a:stretch>
            <a:fillRect/>
          </a:stretch>
        </p:blipFill>
        <p:spPr>
          <a:xfrm>
            <a:off x="671907" y="1551376"/>
            <a:ext cx="6365535" cy="2528256"/>
          </a:xfrm>
          <a:prstGeom prst="rect">
            <a:avLst/>
          </a:prstGeom>
          <a:solidFill>
            <a:srgbClr val="FFFFFF">
              <a:shade val="85000"/>
            </a:srgbClr>
          </a:solidFill>
          <a:ln w="12700" cap="sq">
            <a:solidFill>
              <a:schemeClr val="tx1">
                <a:lumMod val="75000"/>
                <a:lumOff val="2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94A509B1-0D54-1203-677B-088E405BE7B0}"/>
              </a:ext>
            </a:extLst>
          </p:cNvPr>
          <p:cNvSpPr txBox="1"/>
          <p:nvPr/>
        </p:nvSpPr>
        <p:spPr>
          <a:xfrm>
            <a:off x="671907" y="4273061"/>
            <a:ext cx="5424093" cy="584775"/>
          </a:xfrm>
          <a:prstGeom prst="rect">
            <a:avLst/>
          </a:prstGeom>
          <a:noFill/>
        </p:spPr>
        <p:txBody>
          <a:bodyPr wrap="square">
            <a:spAutoFit/>
          </a:bodyPr>
          <a:lstStyle/>
          <a:p>
            <a:r>
              <a:rPr lang="en-US" dirty="0">
                <a:solidFill>
                  <a:schemeClr val="tx1">
                    <a:lumMod val="75000"/>
                    <a:lumOff val="25000"/>
                  </a:schemeClr>
                </a:solidFill>
              </a:rPr>
              <a:t>draft-irtf-cfrg-aead-properties-01</a:t>
            </a:r>
          </a:p>
          <a:p>
            <a:r>
              <a:rPr lang="en-US" sz="1400" dirty="0">
                <a:solidFill>
                  <a:schemeClr val="tx1">
                    <a:lumMod val="50000"/>
                    <a:lumOff val="50000"/>
                  </a:schemeClr>
                </a:solidFill>
              </a:rPr>
              <a:t>https://</a:t>
            </a:r>
            <a:r>
              <a:rPr lang="en-US" sz="1400" dirty="0" err="1">
                <a:solidFill>
                  <a:schemeClr val="tx1">
                    <a:lumMod val="50000"/>
                    <a:lumOff val="50000"/>
                  </a:schemeClr>
                </a:solidFill>
              </a:rPr>
              <a:t>datatracker.ietf.org</a:t>
            </a:r>
            <a:r>
              <a:rPr lang="en-US" sz="1400" dirty="0">
                <a:solidFill>
                  <a:schemeClr val="tx1">
                    <a:lumMod val="50000"/>
                    <a:lumOff val="50000"/>
                  </a:schemeClr>
                </a:solidFill>
              </a:rPr>
              <a:t>/doc/draft-</a:t>
            </a:r>
            <a:r>
              <a:rPr lang="en-US" sz="1400" dirty="0" err="1">
                <a:solidFill>
                  <a:schemeClr val="tx1">
                    <a:lumMod val="50000"/>
                    <a:lumOff val="50000"/>
                  </a:schemeClr>
                </a:solidFill>
              </a:rPr>
              <a:t>irtf</a:t>
            </a:r>
            <a:r>
              <a:rPr lang="en-US" sz="1400" dirty="0">
                <a:solidFill>
                  <a:schemeClr val="tx1">
                    <a:lumMod val="50000"/>
                    <a:lumOff val="50000"/>
                  </a:schemeClr>
                </a:solidFill>
              </a:rPr>
              <a:t>-</a:t>
            </a:r>
            <a:r>
              <a:rPr lang="en-US" sz="1400" dirty="0" err="1">
                <a:solidFill>
                  <a:schemeClr val="tx1">
                    <a:lumMod val="50000"/>
                    <a:lumOff val="50000"/>
                  </a:schemeClr>
                </a:solidFill>
              </a:rPr>
              <a:t>cfrg</a:t>
            </a:r>
            <a:r>
              <a:rPr lang="en-US" sz="1400" dirty="0">
                <a:solidFill>
                  <a:schemeClr val="tx1">
                    <a:lumMod val="50000"/>
                    <a:lumOff val="50000"/>
                  </a:schemeClr>
                </a:solidFill>
              </a:rPr>
              <a:t>-</a:t>
            </a:r>
            <a:r>
              <a:rPr lang="en-US" sz="1400" dirty="0" err="1">
                <a:solidFill>
                  <a:schemeClr val="tx1">
                    <a:lumMod val="50000"/>
                    <a:lumOff val="50000"/>
                  </a:schemeClr>
                </a:solidFill>
              </a:rPr>
              <a:t>aead</a:t>
            </a:r>
            <a:r>
              <a:rPr lang="en-US" sz="1400" dirty="0">
                <a:solidFill>
                  <a:schemeClr val="tx1">
                    <a:lumMod val="50000"/>
                    <a:lumOff val="50000"/>
                  </a:schemeClr>
                </a:solidFill>
              </a:rPr>
              <a:t>-properties/01/</a:t>
            </a:r>
          </a:p>
        </p:txBody>
      </p:sp>
      <p:pic>
        <p:nvPicPr>
          <p:cNvPr id="17" name="Picture 16">
            <a:extLst>
              <a:ext uri="{FF2B5EF4-FFF2-40B4-BE49-F238E27FC236}">
                <a16:creationId xmlns:a16="http://schemas.microsoft.com/office/drawing/2014/main" id="{BBB3821E-F785-D9C5-3AD9-0819ACDE2F17}"/>
              </a:ext>
            </a:extLst>
          </p:cNvPr>
          <p:cNvPicPr>
            <a:picLocks noChangeAspect="1"/>
          </p:cNvPicPr>
          <p:nvPr/>
        </p:nvPicPr>
        <p:blipFill>
          <a:blip r:embed="rId4"/>
          <a:stretch>
            <a:fillRect/>
          </a:stretch>
        </p:blipFill>
        <p:spPr>
          <a:xfrm>
            <a:off x="5772957" y="3102023"/>
            <a:ext cx="6069793" cy="1955217"/>
          </a:xfrm>
          <a:prstGeom prst="rect">
            <a:avLst/>
          </a:prstGeom>
          <a:solidFill>
            <a:srgbClr val="FFFFFF">
              <a:shade val="85000"/>
            </a:srgbClr>
          </a:solidFill>
          <a:ln w="12700" cap="sq">
            <a:solidFill>
              <a:schemeClr val="tx1">
                <a:lumMod val="75000"/>
                <a:lumOff val="2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TextBox 17">
            <a:extLst>
              <a:ext uri="{FF2B5EF4-FFF2-40B4-BE49-F238E27FC236}">
                <a16:creationId xmlns:a16="http://schemas.microsoft.com/office/drawing/2014/main" id="{DC7F1C9E-9903-2010-3130-05F1017015D0}"/>
              </a:ext>
            </a:extLst>
          </p:cNvPr>
          <p:cNvSpPr txBox="1"/>
          <p:nvPr/>
        </p:nvSpPr>
        <p:spPr>
          <a:xfrm>
            <a:off x="5772957" y="5250669"/>
            <a:ext cx="6589028" cy="584775"/>
          </a:xfrm>
          <a:prstGeom prst="rect">
            <a:avLst/>
          </a:prstGeom>
          <a:noFill/>
        </p:spPr>
        <p:txBody>
          <a:bodyPr wrap="square">
            <a:spAutoFit/>
          </a:bodyPr>
          <a:lstStyle/>
          <a:p>
            <a:r>
              <a:rPr lang="en-US" dirty="0">
                <a:solidFill>
                  <a:schemeClr val="tx1">
                    <a:lumMod val="75000"/>
                    <a:lumOff val="25000"/>
                  </a:schemeClr>
                </a:solidFill>
              </a:rPr>
              <a:t>The Third NIST Workshop on Block Cipher Modes of Operation</a:t>
            </a:r>
          </a:p>
          <a:p>
            <a:r>
              <a:rPr lang="en-US" sz="1400" dirty="0">
                <a:solidFill>
                  <a:schemeClr val="tx1">
                    <a:lumMod val="50000"/>
                    <a:lumOff val="50000"/>
                  </a:schemeClr>
                </a:solidFill>
              </a:rPr>
              <a:t>https://</a:t>
            </a:r>
            <a:r>
              <a:rPr lang="en-US" sz="1400" dirty="0" err="1">
                <a:solidFill>
                  <a:schemeClr val="tx1">
                    <a:lumMod val="50000"/>
                    <a:lumOff val="50000"/>
                  </a:schemeClr>
                </a:solidFill>
              </a:rPr>
              <a:t>csrc.nist.gov</a:t>
            </a:r>
            <a:r>
              <a:rPr lang="en-US" sz="1400" dirty="0">
                <a:solidFill>
                  <a:schemeClr val="tx1">
                    <a:lumMod val="50000"/>
                    <a:lumOff val="50000"/>
                  </a:schemeClr>
                </a:solidFill>
              </a:rPr>
              <a:t>/Events/2023/third-workshop-on-block-cipher-modes-of-operation</a:t>
            </a:r>
          </a:p>
        </p:txBody>
      </p:sp>
      <p:sp>
        <p:nvSpPr>
          <p:cNvPr id="21" name="Rounded Rectangle 20">
            <a:extLst>
              <a:ext uri="{FF2B5EF4-FFF2-40B4-BE49-F238E27FC236}">
                <a16:creationId xmlns:a16="http://schemas.microsoft.com/office/drawing/2014/main" id="{DCFFA072-A478-5C67-0B5D-3889B6F02D68}"/>
              </a:ext>
            </a:extLst>
          </p:cNvPr>
          <p:cNvSpPr/>
          <p:nvPr/>
        </p:nvSpPr>
        <p:spPr>
          <a:xfrm>
            <a:off x="2841545" y="3112354"/>
            <a:ext cx="6985361" cy="1002447"/>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t>But we fear this is </a:t>
            </a:r>
            <a:r>
              <a:rPr lang="en-US" sz="2800" b="1" dirty="0"/>
              <a:t>short-sighted</a:t>
            </a:r>
            <a:r>
              <a:rPr lang="en-US" sz="2800" dirty="0"/>
              <a:t> </a:t>
            </a:r>
          </a:p>
        </p:txBody>
      </p:sp>
    </p:spTree>
    <p:extLst>
      <p:ext uri="{BB962C8B-B14F-4D97-AF65-F5344CB8AC3E}">
        <p14:creationId xmlns:p14="http://schemas.microsoft.com/office/powerpoint/2010/main" val="21710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6F0343-386E-BDF0-E981-808FC53BA1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4838" y="418331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25E3CAC-02C0-0A1E-13F2-1E9D3F1138BA}"/>
              </a:ext>
            </a:extLst>
          </p:cNvPr>
          <p:cNvSpPr>
            <a:spLocks noGrp="1"/>
          </p:cNvSpPr>
          <p:nvPr>
            <p:ph type="title"/>
          </p:nvPr>
        </p:nvSpPr>
        <p:spPr/>
        <p:txBody>
          <a:bodyPr>
            <a:normAutofit/>
          </a:bodyPr>
          <a:lstStyle/>
          <a:p>
            <a:r>
              <a:rPr lang="en-US"/>
              <a:t>Revisiting Multi-Recipient Integrity</a:t>
            </a:r>
            <a:r>
              <a:rPr lang="en-US">
                <a:solidFill>
                  <a:schemeClr val="tx1">
                    <a:lumMod val="50000"/>
                    <a:lumOff val="50000"/>
                  </a:schemeClr>
                </a:solidFill>
              </a:rPr>
              <a:t> [BT22,CR22,MLGR23]</a:t>
            </a:r>
            <a:endParaRPr lang="en-CA" sz="3200" b="1">
              <a:solidFill>
                <a:schemeClr val="tx1">
                  <a:lumMod val="50000"/>
                  <a:lumOff val="50000"/>
                </a:schemeClr>
              </a:solidFill>
            </a:endParaRPr>
          </a:p>
        </p:txBody>
      </p:sp>
      <p:pic>
        <p:nvPicPr>
          <p:cNvPr id="1028" name="Picture 4">
            <a:extLst>
              <a:ext uri="{FF2B5EF4-FFF2-40B4-BE49-F238E27FC236}">
                <a16:creationId xmlns:a16="http://schemas.microsoft.com/office/drawing/2014/main" id="{89CC9B98-DF34-7986-7A00-EBFFDBF48D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3261" y="1469331"/>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4DD1C27D-C18D-A37C-FD96-26993AA54511}"/>
              </a:ext>
            </a:extLst>
          </p:cNvPr>
          <p:cNvCxnSpPr>
            <a:cxnSpLocks/>
            <a:stCxn id="30" idx="3"/>
            <a:endCxn id="2050" idx="1"/>
          </p:cNvCxnSpPr>
          <p:nvPr/>
        </p:nvCxnSpPr>
        <p:spPr>
          <a:xfrm flipV="1">
            <a:off x="1953234" y="3302400"/>
            <a:ext cx="2069610" cy="14481"/>
          </a:xfrm>
          <a:prstGeom prst="straightConnector1">
            <a:avLst/>
          </a:prstGeom>
          <a:ln w="57150">
            <a:solidFill>
              <a:schemeClr val="tx2"/>
            </a:solidFill>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1DD5F42F-D6F8-90F7-17C3-4295E60CD391}"/>
              </a:ext>
            </a:extLst>
          </p:cNvPr>
          <p:cNvSpPr txBox="1"/>
          <p:nvPr/>
        </p:nvSpPr>
        <p:spPr>
          <a:xfrm>
            <a:off x="3531096" y="1441242"/>
            <a:ext cx="1290816" cy="400110"/>
          </a:xfrm>
          <a:prstGeom prst="rect">
            <a:avLst/>
          </a:prstGeom>
          <a:noFill/>
        </p:spPr>
        <p:txBody>
          <a:bodyPr wrap="square">
            <a:spAutoFit/>
          </a:bodyPr>
          <a:lstStyle/>
          <a:p>
            <a:pPr algn="ctr"/>
            <a:r>
              <a:rPr lang="en-CA" sz="2000" b="1" dirty="0">
                <a:solidFill>
                  <a:srgbClr val="F66060"/>
                </a:solidFill>
              </a:rPr>
              <a:t>K</a:t>
            </a:r>
            <a:r>
              <a:rPr lang="en-CA" sz="2000" b="1" baseline="-25000" dirty="0">
                <a:solidFill>
                  <a:srgbClr val="F66060"/>
                </a:solidFill>
              </a:rPr>
              <a:t>1</a:t>
            </a:r>
            <a:endParaRPr lang="en-CA" sz="2000" dirty="0">
              <a:solidFill>
                <a:srgbClr val="F66060"/>
              </a:solidFill>
              <a:effectLst/>
            </a:endParaRPr>
          </a:p>
        </p:txBody>
      </p:sp>
      <p:pic>
        <p:nvPicPr>
          <p:cNvPr id="2050" name="Picture 2">
            <a:extLst>
              <a:ext uri="{FF2B5EF4-FFF2-40B4-BE49-F238E27FC236}">
                <a16:creationId xmlns:a16="http://schemas.microsoft.com/office/drawing/2014/main" id="{2C68B537-3A80-0D0B-71EB-58458475A9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2844" y="2845200"/>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86A1A39C-C926-BF0F-8AE4-5B59402F9E1E}"/>
              </a:ext>
            </a:extLst>
          </p:cNvPr>
          <p:cNvCxnSpPr>
            <a:cxnSpLocks/>
            <a:stCxn id="2050" idx="3"/>
            <a:endCxn id="1028" idx="1"/>
          </p:cNvCxnSpPr>
          <p:nvPr/>
        </p:nvCxnSpPr>
        <p:spPr>
          <a:xfrm flipV="1">
            <a:off x="4937244" y="1926531"/>
            <a:ext cx="1926017" cy="1375869"/>
          </a:xfrm>
          <a:prstGeom prst="straightConnector1">
            <a:avLst/>
          </a:prstGeom>
          <a:ln w="57150">
            <a:solidFill>
              <a:schemeClr val="tx2"/>
            </a:solidFill>
            <a:headEnd type="none"/>
            <a:tailEnd type="triangle"/>
          </a:ln>
        </p:spPr>
        <p:style>
          <a:lnRef idx="3">
            <a:schemeClr val="accent1"/>
          </a:lnRef>
          <a:fillRef idx="0">
            <a:schemeClr val="accent1"/>
          </a:fillRef>
          <a:effectRef idx="2">
            <a:schemeClr val="accent1"/>
          </a:effectRef>
          <a:fontRef idx="minor">
            <a:schemeClr val="tx1"/>
          </a:fontRef>
        </p:style>
      </p:cxnSp>
      <p:sp>
        <p:nvSpPr>
          <p:cNvPr id="28" name="TextBox 27">
            <a:extLst>
              <a:ext uri="{FF2B5EF4-FFF2-40B4-BE49-F238E27FC236}">
                <a16:creationId xmlns:a16="http://schemas.microsoft.com/office/drawing/2014/main" id="{365F3BA6-4721-C53A-F18C-08A732F6564A}"/>
              </a:ext>
            </a:extLst>
          </p:cNvPr>
          <p:cNvSpPr txBox="1"/>
          <p:nvPr/>
        </p:nvSpPr>
        <p:spPr>
          <a:xfrm>
            <a:off x="3531096" y="4742892"/>
            <a:ext cx="1290816" cy="400110"/>
          </a:xfrm>
          <a:prstGeom prst="rect">
            <a:avLst/>
          </a:prstGeom>
          <a:noFill/>
        </p:spPr>
        <p:txBody>
          <a:bodyPr wrap="square">
            <a:spAutoFit/>
          </a:bodyPr>
          <a:lstStyle/>
          <a:p>
            <a:pPr algn="ctr"/>
            <a:r>
              <a:rPr lang="en-CA" sz="2000" b="1" dirty="0">
                <a:solidFill>
                  <a:srgbClr val="F66060"/>
                </a:solidFill>
              </a:rPr>
              <a:t>K</a:t>
            </a:r>
            <a:r>
              <a:rPr lang="en-CA" sz="2000" b="1" baseline="-25000" dirty="0">
                <a:solidFill>
                  <a:srgbClr val="F66060"/>
                </a:solidFill>
              </a:rPr>
              <a:t>2</a:t>
            </a:r>
            <a:endParaRPr lang="en-CA" sz="2000" dirty="0">
              <a:solidFill>
                <a:srgbClr val="F66060"/>
              </a:solidFill>
              <a:effectLst/>
            </a:endParaRPr>
          </a:p>
        </p:txBody>
      </p:sp>
      <p:pic>
        <p:nvPicPr>
          <p:cNvPr id="30" name="Picture 8" descr="🧑‍💻">
            <a:extLst>
              <a:ext uri="{FF2B5EF4-FFF2-40B4-BE49-F238E27FC236}">
                <a16:creationId xmlns:a16="http://schemas.microsoft.com/office/drawing/2014/main" id="{5C312C51-A73B-DAEA-A0CF-3437CCF2F7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8834" y="285968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0969AEA-1540-34F6-F3CB-21049AB486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6975" y="4214997"/>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a:extLst>
              <a:ext uri="{FF2B5EF4-FFF2-40B4-BE49-F238E27FC236}">
                <a16:creationId xmlns:a16="http://schemas.microsoft.com/office/drawing/2014/main" id="{7D8451EF-F7BD-43DE-6875-627404AA3BCA}"/>
              </a:ext>
            </a:extLst>
          </p:cNvPr>
          <p:cNvCxnSpPr>
            <a:cxnSpLocks/>
            <a:stCxn id="2050" idx="3"/>
            <a:endCxn id="3076" idx="1"/>
          </p:cNvCxnSpPr>
          <p:nvPr/>
        </p:nvCxnSpPr>
        <p:spPr>
          <a:xfrm>
            <a:off x="4937244" y="3302400"/>
            <a:ext cx="1919731" cy="1369797"/>
          </a:xfrm>
          <a:prstGeom prst="straightConnector1">
            <a:avLst/>
          </a:prstGeom>
          <a:ln w="57150">
            <a:solidFill>
              <a:schemeClr val="tx2"/>
            </a:solidFill>
            <a:tailEnd type="triangle"/>
          </a:ln>
        </p:spPr>
        <p:style>
          <a:lnRef idx="3">
            <a:schemeClr val="accent1"/>
          </a:lnRef>
          <a:fillRef idx="0">
            <a:schemeClr val="accent1"/>
          </a:fillRef>
          <a:effectRef idx="2">
            <a:schemeClr val="accent1"/>
          </a:effectRef>
          <a:fontRef idx="minor">
            <a:schemeClr val="tx1"/>
          </a:fontRef>
        </p:style>
      </p:cxnSp>
      <p:cxnSp>
        <p:nvCxnSpPr>
          <p:cNvPr id="43" name="Connector: Elbow 42">
            <a:extLst>
              <a:ext uri="{FF2B5EF4-FFF2-40B4-BE49-F238E27FC236}">
                <a16:creationId xmlns:a16="http://schemas.microsoft.com/office/drawing/2014/main" id="{AD22E877-FA1D-22BC-0ADE-C2FD21AED12A}"/>
              </a:ext>
            </a:extLst>
          </p:cNvPr>
          <p:cNvCxnSpPr>
            <a:cxnSpLocks/>
          </p:cNvCxnSpPr>
          <p:nvPr/>
        </p:nvCxnSpPr>
        <p:spPr>
          <a:xfrm rot="16200000" flipH="1">
            <a:off x="3908948" y="1818430"/>
            <a:ext cx="535112" cy="5360941"/>
          </a:xfrm>
          <a:prstGeom prst="bentConnector2">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1EF6931D-BB03-DFFC-0345-847E136826BE}"/>
              </a:ext>
            </a:extLst>
          </p:cNvPr>
          <p:cNvCxnSpPr>
            <a:cxnSpLocks/>
          </p:cNvCxnSpPr>
          <p:nvPr/>
        </p:nvCxnSpPr>
        <p:spPr>
          <a:xfrm rot="5400000" flipH="1" flipV="1">
            <a:off x="3713072" y="-384767"/>
            <a:ext cx="933150" cy="5367227"/>
          </a:xfrm>
          <a:prstGeom prst="bentConnector2">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3078" name="Picture 6">
            <a:extLst>
              <a:ext uri="{FF2B5EF4-FFF2-40B4-BE49-F238E27FC236}">
                <a16:creationId xmlns:a16="http://schemas.microsoft.com/office/drawing/2014/main" id="{49D7F403-100F-22A9-3A64-2AB8CD9DF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8090" y="1469331"/>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50">
            <a:extLst>
              <a:ext uri="{FF2B5EF4-FFF2-40B4-BE49-F238E27FC236}">
                <a16:creationId xmlns:a16="http://schemas.microsoft.com/office/drawing/2014/main" id="{31B0B3C8-FA24-FC4D-1DE9-FACDA8085963}"/>
              </a:ext>
            </a:extLst>
          </p:cNvPr>
          <p:cNvCxnSpPr>
            <a:cxnSpLocks/>
            <a:stCxn id="1028" idx="3"/>
            <a:endCxn id="3078" idx="1"/>
          </p:cNvCxnSpPr>
          <p:nvPr/>
        </p:nvCxnSpPr>
        <p:spPr>
          <a:xfrm>
            <a:off x="7777661" y="1926531"/>
            <a:ext cx="740429" cy="0"/>
          </a:xfrm>
          <a:prstGeom prst="straightConnector1">
            <a:avLst/>
          </a:prstGeom>
          <a:ln w="57150">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4DEBE327-5FD7-D3BF-6070-1F76141362C1}"/>
              </a:ext>
            </a:extLst>
          </p:cNvPr>
          <p:cNvSpPr txBox="1"/>
          <p:nvPr/>
        </p:nvSpPr>
        <p:spPr>
          <a:xfrm>
            <a:off x="550776" y="3779067"/>
            <a:ext cx="1932012" cy="369332"/>
          </a:xfrm>
          <a:prstGeom prst="rect">
            <a:avLst/>
          </a:prstGeom>
          <a:noFill/>
        </p:spPr>
        <p:txBody>
          <a:bodyPr wrap="square" rtlCol="0">
            <a:spAutoFit/>
          </a:bodyPr>
          <a:lstStyle/>
          <a:p>
            <a:pPr algn="ctr"/>
            <a:r>
              <a:rPr lang="en-US" b="1" dirty="0">
                <a:solidFill>
                  <a:srgbClr val="F66060"/>
                </a:solidFill>
              </a:rPr>
              <a:t>Malicious Sender</a:t>
            </a:r>
            <a:endParaRPr lang="en-CA" b="1" dirty="0">
              <a:solidFill>
                <a:srgbClr val="F66060"/>
              </a:solidFill>
            </a:endParaRPr>
          </a:p>
        </p:txBody>
      </p:sp>
      <p:sp>
        <p:nvSpPr>
          <p:cNvPr id="33" name="TextBox 32">
            <a:extLst>
              <a:ext uri="{FF2B5EF4-FFF2-40B4-BE49-F238E27FC236}">
                <a16:creationId xmlns:a16="http://schemas.microsoft.com/office/drawing/2014/main" id="{403F7B50-589B-44F8-4E31-8EC3CEE3D681}"/>
              </a:ext>
            </a:extLst>
          </p:cNvPr>
          <p:cNvSpPr txBox="1"/>
          <p:nvPr/>
        </p:nvSpPr>
        <p:spPr>
          <a:xfrm>
            <a:off x="3490252" y="3735627"/>
            <a:ext cx="1979584" cy="646331"/>
          </a:xfrm>
          <a:prstGeom prst="rect">
            <a:avLst/>
          </a:prstGeom>
          <a:noFill/>
        </p:spPr>
        <p:txBody>
          <a:bodyPr wrap="square" rtlCol="0">
            <a:spAutoFit/>
          </a:bodyPr>
          <a:lstStyle/>
          <a:p>
            <a:pPr algn="ctr"/>
            <a:r>
              <a:rPr lang="en-US">
                <a:solidFill>
                  <a:schemeClr val="tx1">
                    <a:lumMod val="75000"/>
                    <a:lumOff val="25000"/>
                  </a:schemeClr>
                </a:solidFill>
              </a:rPr>
              <a:t>Ciphertext Distributor</a:t>
            </a:r>
            <a:endParaRPr lang="en-CA">
              <a:solidFill>
                <a:schemeClr val="tx1">
                  <a:lumMod val="75000"/>
                  <a:lumOff val="25000"/>
                </a:schemeClr>
              </a:solidFill>
            </a:endParaRPr>
          </a:p>
        </p:txBody>
      </p:sp>
      <p:sp>
        <p:nvSpPr>
          <p:cNvPr id="34" name="TextBox 33">
            <a:extLst>
              <a:ext uri="{FF2B5EF4-FFF2-40B4-BE49-F238E27FC236}">
                <a16:creationId xmlns:a16="http://schemas.microsoft.com/office/drawing/2014/main" id="{072DB47D-69B2-B32F-2E57-0D89B690AFC3}"/>
              </a:ext>
            </a:extLst>
          </p:cNvPr>
          <p:cNvSpPr txBox="1"/>
          <p:nvPr/>
        </p:nvSpPr>
        <p:spPr>
          <a:xfrm>
            <a:off x="6450367" y="2361929"/>
            <a:ext cx="1786379" cy="369332"/>
          </a:xfrm>
          <a:prstGeom prst="rect">
            <a:avLst/>
          </a:prstGeom>
          <a:noFill/>
        </p:spPr>
        <p:txBody>
          <a:bodyPr wrap="square" rtlCol="0">
            <a:spAutoFit/>
          </a:bodyPr>
          <a:lstStyle/>
          <a:p>
            <a:pPr algn="ctr"/>
            <a:r>
              <a:rPr lang="en-US">
                <a:solidFill>
                  <a:schemeClr val="tx1">
                    <a:lumMod val="75000"/>
                    <a:lumOff val="25000"/>
                  </a:schemeClr>
                </a:solidFill>
              </a:rPr>
              <a:t>Recipient A</a:t>
            </a:r>
            <a:endParaRPr lang="en-CA">
              <a:solidFill>
                <a:schemeClr val="tx1">
                  <a:lumMod val="75000"/>
                  <a:lumOff val="25000"/>
                </a:schemeClr>
              </a:solidFill>
            </a:endParaRPr>
          </a:p>
        </p:txBody>
      </p:sp>
      <p:sp>
        <p:nvSpPr>
          <p:cNvPr id="35" name="TextBox 34">
            <a:extLst>
              <a:ext uri="{FF2B5EF4-FFF2-40B4-BE49-F238E27FC236}">
                <a16:creationId xmlns:a16="http://schemas.microsoft.com/office/drawing/2014/main" id="{0F4CAF86-B56A-72C7-DF4E-DA121629B3E3}"/>
              </a:ext>
            </a:extLst>
          </p:cNvPr>
          <p:cNvSpPr txBox="1"/>
          <p:nvPr/>
        </p:nvSpPr>
        <p:spPr>
          <a:xfrm>
            <a:off x="6450367" y="5081733"/>
            <a:ext cx="1786379" cy="369332"/>
          </a:xfrm>
          <a:prstGeom prst="rect">
            <a:avLst/>
          </a:prstGeom>
          <a:noFill/>
        </p:spPr>
        <p:txBody>
          <a:bodyPr wrap="square" rtlCol="0">
            <a:spAutoFit/>
          </a:bodyPr>
          <a:lstStyle/>
          <a:p>
            <a:pPr algn="ctr"/>
            <a:r>
              <a:rPr lang="en-US">
                <a:solidFill>
                  <a:schemeClr val="tx1">
                    <a:lumMod val="75000"/>
                    <a:lumOff val="25000"/>
                  </a:schemeClr>
                </a:solidFill>
              </a:rPr>
              <a:t>Recipient B</a:t>
            </a:r>
            <a:endParaRPr lang="en-CA">
              <a:solidFill>
                <a:schemeClr val="tx1">
                  <a:lumMod val="75000"/>
                  <a:lumOff val="25000"/>
                </a:schemeClr>
              </a:solidFill>
            </a:endParaRPr>
          </a:p>
        </p:txBody>
      </p:sp>
      <p:sp>
        <p:nvSpPr>
          <p:cNvPr id="5" name="Slide Number Placeholder 4">
            <a:extLst>
              <a:ext uri="{FF2B5EF4-FFF2-40B4-BE49-F238E27FC236}">
                <a16:creationId xmlns:a16="http://schemas.microsoft.com/office/drawing/2014/main" id="{4EFA704C-92DC-8460-7046-BCE3FA4089D0}"/>
              </a:ext>
            </a:extLst>
          </p:cNvPr>
          <p:cNvSpPr>
            <a:spLocks noGrp="1"/>
          </p:cNvSpPr>
          <p:nvPr>
            <p:ph type="sldNum" sz="quarter" idx="12"/>
          </p:nvPr>
        </p:nvSpPr>
        <p:spPr/>
        <p:txBody>
          <a:bodyPr/>
          <a:lstStyle/>
          <a:p>
            <a:fld id="{6D0B039C-C501-4130-90A9-BBE01EFE398C}" type="slidenum">
              <a:rPr lang="en-CA" smtClean="0"/>
              <a:t>14</a:t>
            </a:fld>
            <a:endParaRPr lang="en-CA"/>
          </a:p>
        </p:txBody>
      </p:sp>
      <p:sp>
        <p:nvSpPr>
          <p:cNvPr id="6" name="Rectangle 5">
            <a:extLst>
              <a:ext uri="{FF2B5EF4-FFF2-40B4-BE49-F238E27FC236}">
                <a16:creationId xmlns:a16="http://schemas.microsoft.com/office/drawing/2014/main" id="{BB395552-D6BD-64E0-0049-EA1B458B0636}"/>
              </a:ext>
            </a:extLst>
          </p:cNvPr>
          <p:cNvSpPr/>
          <p:nvPr/>
        </p:nvSpPr>
        <p:spPr>
          <a:xfrm>
            <a:off x="6856975" y="2939267"/>
            <a:ext cx="5045466" cy="913057"/>
          </a:xfrm>
          <a:prstGeom prst="rect">
            <a:avLst/>
          </a:prstGeom>
          <a:noFill/>
          <a:ln w="9525" cap="flat" cmpd="sng" algn="ctr">
            <a:solidFill>
              <a:srgbClr val="F66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182880" tIns="182880" rIns="182880" bIns="182880" rtlCol="0" anchor="ctr" anchorCtr="0"/>
          <a:lstStyle>
            <a:defPPr>
              <a:defRPr lang="en-US"/>
            </a:defPPr>
            <a:lvl1pPr marL="0" algn="l" defTabSz="457200" rtl="0" eaLnBrk="1" latinLnBrk="0" hangingPunct="1">
              <a:defRPr sz="1800" kern="1200">
                <a:solidFill>
                  <a:schemeClr val="accent4"/>
                </a:solidFill>
                <a:latin typeface="+mn-lt"/>
                <a:ea typeface="+mn-ea"/>
                <a:cs typeface="+mn-cs"/>
              </a:defRPr>
            </a:lvl1pPr>
            <a:lvl2pPr marL="457200" algn="l" defTabSz="457200" rtl="0" eaLnBrk="1" latinLnBrk="0" hangingPunct="1">
              <a:defRPr sz="1800" kern="1200">
                <a:solidFill>
                  <a:schemeClr val="accent4"/>
                </a:solidFill>
                <a:latin typeface="+mn-lt"/>
                <a:ea typeface="+mn-ea"/>
                <a:cs typeface="+mn-cs"/>
              </a:defRPr>
            </a:lvl2pPr>
            <a:lvl3pPr marL="914400" algn="l" defTabSz="457200" rtl="0" eaLnBrk="1" latinLnBrk="0" hangingPunct="1">
              <a:defRPr sz="1800" kern="1200">
                <a:solidFill>
                  <a:schemeClr val="accent4"/>
                </a:solidFill>
                <a:latin typeface="+mn-lt"/>
                <a:ea typeface="+mn-ea"/>
                <a:cs typeface="+mn-cs"/>
              </a:defRPr>
            </a:lvl3pPr>
            <a:lvl4pPr marL="1371600" algn="l" defTabSz="457200" rtl="0" eaLnBrk="1" latinLnBrk="0" hangingPunct="1">
              <a:defRPr sz="1800" kern="1200">
                <a:solidFill>
                  <a:schemeClr val="accent4"/>
                </a:solidFill>
                <a:latin typeface="+mn-lt"/>
                <a:ea typeface="+mn-ea"/>
                <a:cs typeface="+mn-cs"/>
              </a:defRPr>
            </a:lvl4pPr>
            <a:lvl5pPr marL="1828800" algn="l" defTabSz="457200" rtl="0" eaLnBrk="1" latinLnBrk="0" hangingPunct="1">
              <a:defRPr sz="1800" kern="1200">
                <a:solidFill>
                  <a:schemeClr val="accent4"/>
                </a:solidFill>
                <a:latin typeface="+mn-lt"/>
                <a:ea typeface="+mn-ea"/>
                <a:cs typeface="+mn-cs"/>
              </a:defRPr>
            </a:lvl5pPr>
            <a:lvl6pPr marL="2286000" algn="l" defTabSz="457200" rtl="0" eaLnBrk="1" latinLnBrk="0" hangingPunct="1">
              <a:defRPr sz="1800" kern="1200">
                <a:solidFill>
                  <a:schemeClr val="accent4"/>
                </a:solidFill>
                <a:latin typeface="+mn-lt"/>
                <a:ea typeface="+mn-ea"/>
                <a:cs typeface="+mn-cs"/>
              </a:defRPr>
            </a:lvl6pPr>
            <a:lvl7pPr marL="2743200" algn="l" defTabSz="457200" rtl="0" eaLnBrk="1" latinLnBrk="0" hangingPunct="1">
              <a:defRPr sz="1800" kern="1200">
                <a:solidFill>
                  <a:schemeClr val="accent4"/>
                </a:solidFill>
                <a:latin typeface="+mn-lt"/>
                <a:ea typeface="+mn-ea"/>
                <a:cs typeface="+mn-cs"/>
              </a:defRPr>
            </a:lvl7pPr>
            <a:lvl8pPr marL="3200400" algn="l" defTabSz="457200" rtl="0" eaLnBrk="1" latinLnBrk="0" hangingPunct="1">
              <a:defRPr sz="1800" kern="1200">
                <a:solidFill>
                  <a:schemeClr val="accent4"/>
                </a:solidFill>
                <a:latin typeface="+mn-lt"/>
                <a:ea typeface="+mn-ea"/>
                <a:cs typeface="+mn-cs"/>
              </a:defRPr>
            </a:lvl8pPr>
            <a:lvl9pPr marL="3657600" algn="l" defTabSz="457200" rtl="0" eaLnBrk="1" latinLnBrk="0" hangingPunct="1">
              <a:defRPr sz="1800" kern="1200">
                <a:solidFill>
                  <a:schemeClr val="accent4"/>
                </a:solidFill>
                <a:latin typeface="+mn-lt"/>
                <a:ea typeface="+mn-ea"/>
                <a:cs typeface="+mn-cs"/>
              </a:defRPr>
            </a:lvl9pPr>
          </a:lstStyle>
          <a:p>
            <a:r>
              <a:rPr lang="en-US" sz="2000">
                <a:solidFill>
                  <a:schemeClr val="tx1">
                    <a:lumMod val="75000"/>
                    <a:lumOff val="25000"/>
                  </a:schemeClr>
                </a:solidFill>
              </a:rPr>
              <a:t>Distributor expects </a:t>
            </a:r>
            <a:r>
              <a:rPr lang="en-US" sz="2000" b="1" i="1">
                <a:solidFill>
                  <a:schemeClr val="tx1">
                    <a:lumMod val="75000"/>
                    <a:lumOff val="25000"/>
                  </a:schemeClr>
                </a:solidFill>
              </a:rPr>
              <a:t>same plaintext received</a:t>
            </a:r>
            <a:endParaRPr lang="en-US" sz="2000" b="1" i="1">
              <a:solidFill>
                <a:schemeClr val="tx1">
                  <a:lumMod val="75000"/>
                  <a:lumOff val="25000"/>
                </a:schemeClr>
              </a:solidFill>
              <a:cs typeface="Calibri"/>
            </a:endParaRPr>
          </a:p>
        </p:txBody>
      </p:sp>
      <p:sp>
        <p:nvSpPr>
          <p:cNvPr id="8" name="TextBox 7">
            <a:extLst>
              <a:ext uri="{FF2B5EF4-FFF2-40B4-BE49-F238E27FC236}">
                <a16:creationId xmlns:a16="http://schemas.microsoft.com/office/drawing/2014/main" id="{A8532A1E-4B2A-BDFA-25C2-487146999018}"/>
              </a:ext>
            </a:extLst>
          </p:cNvPr>
          <p:cNvSpPr txBox="1"/>
          <p:nvPr/>
        </p:nvSpPr>
        <p:spPr>
          <a:xfrm>
            <a:off x="5624951" y="2640165"/>
            <a:ext cx="819129" cy="707886"/>
          </a:xfrm>
          <a:prstGeom prst="rect">
            <a:avLst/>
          </a:prstGeom>
          <a:noFill/>
        </p:spPr>
        <p:txBody>
          <a:bodyPr wrap="square" lIns="91440" tIns="45720" rIns="91440" bIns="45720" anchor="t">
            <a:spAutoFit/>
          </a:bodyPr>
          <a:lstStyle/>
          <a:p>
            <a:pPr algn="ctr"/>
            <a:r>
              <a:rPr lang="pt-BR" sz="2000" b="1" i="0" u="none" strike="noStrike">
                <a:solidFill>
                  <a:srgbClr val="F66060"/>
                </a:solidFill>
                <a:effectLst/>
                <a:ea typeface="+mn-lt"/>
                <a:cs typeface="+mn-lt"/>
              </a:rPr>
              <a:t>N,A</a:t>
            </a:r>
            <a:r>
              <a:rPr lang="pt-BR" sz="2000" b="1">
                <a:solidFill>
                  <a:srgbClr val="F66060"/>
                </a:solidFill>
                <a:ea typeface="+mn-lt"/>
                <a:cs typeface="+mn-lt"/>
              </a:rPr>
              <a:t>,C</a:t>
            </a:r>
            <a:endParaRPr lang="pt-BR" sz="2000">
              <a:solidFill>
                <a:srgbClr val="F66060"/>
              </a:solidFill>
              <a:ea typeface="+mn-lt"/>
              <a:cs typeface="+mn-lt"/>
            </a:endParaRPr>
          </a:p>
          <a:p>
            <a:pPr algn="ctr">
              <a:spcBef>
                <a:spcPts val="0"/>
              </a:spcBef>
              <a:spcAft>
                <a:spcPts val="0"/>
              </a:spcAft>
            </a:pPr>
            <a:endParaRPr lang="pt-BR" sz="2000" b="1">
              <a:solidFill>
                <a:srgbClr val="F66060"/>
              </a:solidFill>
              <a:effectLst/>
              <a:cs typeface="Calibri"/>
            </a:endParaRPr>
          </a:p>
        </p:txBody>
      </p:sp>
      <p:sp>
        <p:nvSpPr>
          <p:cNvPr id="10" name="TextBox 9">
            <a:extLst>
              <a:ext uri="{FF2B5EF4-FFF2-40B4-BE49-F238E27FC236}">
                <a16:creationId xmlns:a16="http://schemas.microsoft.com/office/drawing/2014/main" id="{BDE78365-52CF-DFFC-546D-62AC506748AD}"/>
              </a:ext>
            </a:extLst>
          </p:cNvPr>
          <p:cNvSpPr txBox="1"/>
          <p:nvPr/>
        </p:nvSpPr>
        <p:spPr>
          <a:xfrm>
            <a:off x="2467744" y="2916771"/>
            <a:ext cx="1022508" cy="400110"/>
          </a:xfrm>
          <a:prstGeom prst="rect">
            <a:avLst/>
          </a:prstGeom>
          <a:noFill/>
        </p:spPr>
        <p:txBody>
          <a:bodyPr wrap="square" lIns="91440" tIns="45720" rIns="91440" bIns="45720" anchor="t">
            <a:spAutoFit/>
          </a:bodyPr>
          <a:lstStyle/>
          <a:p>
            <a:pPr algn="ctr" rtl="0">
              <a:spcBef>
                <a:spcPts val="0"/>
              </a:spcBef>
              <a:spcAft>
                <a:spcPts val="0"/>
              </a:spcAft>
            </a:pPr>
            <a:r>
              <a:rPr lang="pt-BR" sz="2000" b="1" i="0" u="none" strike="noStrike" dirty="0">
                <a:solidFill>
                  <a:srgbClr val="F66060"/>
                </a:solidFill>
                <a:effectLst/>
              </a:rPr>
              <a:t>N,</a:t>
            </a:r>
            <a:r>
              <a:rPr lang="pt-BR" sz="2000" b="1" dirty="0">
                <a:solidFill>
                  <a:srgbClr val="F66060"/>
                </a:solidFill>
              </a:rPr>
              <a:t>A</a:t>
            </a:r>
            <a:r>
              <a:rPr lang="pt-BR" sz="2000" b="1" dirty="0">
                <a:solidFill>
                  <a:srgbClr val="F66060"/>
                </a:solidFill>
                <a:ea typeface="+mn-lt"/>
                <a:cs typeface="+mn-lt"/>
              </a:rPr>
              <a:t>,C</a:t>
            </a:r>
            <a:endParaRPr lang="pt-BR" sz="2000" dirty="0">
              <a:solidFill>
                <a:srgbClr val="F66060"/>
              </a:solidFill>
              <a:effectLst/>
            </a:endParaRPr>
          </a:p>
        </p:txBody>
      </p:sp>
      <p:sp>
        <p:nvSpPr>
          <p:cNvPr id="11" name="TextBox 10">
            <a:extLst>
              <a:ext uri="{FF2B5EF4-FFF2-40B4-BE49-F238E27FC236}">
                <a16:creationId xmlns:a16="http://schemas.microsoft.com/office/drawing/2014/main" id="{E0BDDCBD-408B-438B-37C6-DE672AE21F7E}"/>
              </a:ext>
            </a:extLst>
          </p:cNvPr>
          <p:cNvSpPr txBox="1"/>
          <p:nvPr/>
        </p:nvSpPr>
        <p:spPr>
          <a:xfrm>
            <a:off x="5633712" y="3556381"/>
            <a:ext cx="810367" cy="707886"/>
          </a:xfrm>
          <a:prstGeom prst="rect">
            <a:avLst/>
          </a:prstGeom>
          <a:noFill/>
        </p:spPr>
        <p:txBody>
          <a:bodyPr wrap="square" lIns="91440" tIns="45720" rIns="91440" bIns="45720" anchor="t">
            <a:spAutoFit/>
          </a:bodyPr>
          <a:lstStyle/>
          <a:p>
            <a:pPr algn="ctr"/>
            <a:r>
              <a:rPr lang="pt-BR" sz="2000" b="1" i="0" u="none" strike="noStrike">
                <a:solidFill>
                  <a:srgbClr val="F66060"/>
                </a:solidFill>
                <a:effectLst/>
                <a:ea typeface="+mn-lt"/>
                <a:cs typeface="+mn-lt"/>
              </a:rPr>
              <a:t>N,A</a:t>
            </a:r>
            <a:r>
              <a:rPr lang="pt-BR" sz="2000" b="1">
                <a:solidFill>
                  <a:srgbClr val="F66060"/>
                </a:solidFill>
                <a:ea typeface="+mn-lt"/>
                <a:cs typeface="+mn-lt"/>
              </a:rPr>
              <a:t>,C</a:t>
            </a:r>
            <a:endParaRPr lang="pt-BR" sz="2000">
              <a:solidFill>
                <a:srgbClr val="F66060"/>
              </a:solidFill>
              <a:ea typeface="+mn-lt"/>
              <a:cs typeface="+mn-lt"/>
            </a:endParaRPr>
          </a:p>
          <a:p>
            <a:pPr algn="ctr">
              <a:spcBef>
                <a:spcPts val="0"/>
              </a:spcBef>
              <a:spcAft>
                <a:spcPts val="0"/>
              </a:spcAft>
            </a:pPr>
            <a:endParaRPr lang="pt-BR" sz="2000" b="1">
              <a:solidFill>
                <a:srgbClr val="F66060"/>
              </a:solidFill>
              <a:effectLst/>
              <a:cs typeface="Calibri"/>
            </a:endParaRPr>
          </a:p>
        </p:txBody>
      </p:sp>
      <p:cxnSp>
        <p:nvCxnSpPr>
          <p:cNvPr id="18" name="Straight Arrow Connector 17">
            <a:extLst>
              <a:ext uri="{FF2B5EF4-FFF2-40B4-BE49-F238E27FC236}">
                <a16:creationId xmlns:a16="http://schemas.microsoft.com/office/drawing/2014/main" id="{A75CB639-DEDF-B644-9907-3303E608D54F}"/>
              </a:ext>
            </a:extLst>
          </p:cNvPr>
          <p:cNvCxnSpPr>
            <a:cxnSpLocks/>
          </p:cNvCxnSpPr>
          <p:nvPr/>
        </p:nvCxnSpPr>
        <p:spPr>
          <a:xfrm>
            <a:off x="7771375" y="4672197"/>
            <a:ext cx="719221" cy="960"/>
          </a:xfrm>
          <a:prstGeom prst="straightConnector1">
            <a:avLst/>
          </a:prstGeom>
          <a:ln w="57150">
            <a:solidFill>
              <a:schemeClr val="accent5"/>
            </a:solidFill>
            <a:tailEnd type="triangle"/>
          </a:ln>
        </p:spPr>
        <p:style>
          <a:lnRef idx="3">
            <a:schemeClr val="accent1"/>
          </a:lnRef>
          <a:fillRef idx="0">
            <a:schemeClr val="accent1"/>
          </a:fillRef>
          <a:effectRef idx="2">
            <a:schemeClr val="accent1"/>
          </a:effectRef>
          <a:fontRef idx="minor">
            <a:schemeClr val="tx1"/>
          </a:fontRef>
        </p:style>
      </p:cxnSp>
      <p:grpSp>
        <p:nvGrpSpPr>
          <p:cNvPr id="15" name="Group 14">
            <a:extLst>
              <a:ext uri="{FF2B5EF4-FFF2-40B4-BE49-F238E27FC236}">
                <a16:creationId xmlns:a16="http://schemas.microsoft.com/office/drawing/2014/main" id="{23762AFD-5316-C7AC-08E8-4A81A02217A7}"/>
              </a:ext>
            </a:extLst>
          </p:cNvPr>
          <p:cNvGrpSpPr/>
          <p:nvPr/>
        </p:nvGrpSpPr>
        <p:grpSpPr>
          <a:xfrm>
            <a:off x="1154825" y="5297354"/>
            <a:ext cx="7644105" cy="775260"/>
            <a:chOff x="1154825" y="5297354"/>
            <a:chExt cx="7644105" cy="775260"/>
          </a:xfrm>
        </p:grpSpPr>
        <p:sp>
          <p:nvSpPr>
            <p:cNvPr id="19" name="TextBox 18">
              <a:extLst>
                <a:ext uri="{FF2B5EF4-FFF2-40B4-BE49-F238E27FC236}">
                  <a16:creationId xmlns:a16="http://schemas.microsoft.com/office/drawing/2014/main" id="{40340DA7-6787-2405-840D-C1CF41F95C89}"/>
                </a:ext>
              </a:extLst>
            </p:cNvPr>
            <p:cNvSpPr txBox="1"/>
            <p:nvPr/>
          </p:nvSpPr>
          <p:spPr>
            <a:xfrm>
              <a:off x="1154825" y="5549394"/>
              <a:ext cx="7280014" cy="523220"/>
            </a:xfrm>
            <a:prstGeom prst="rect">
              <a:avLst/>
            </a:prstGeom>
            <a:noFill/>
          </p:spPr>
          <p:txBody>
            <a:bodyPr wrap="square" rtlCol="0">
              <a:spAutoFit/>
            </a:bodyPr>
            <a:lstStyle/>
            <a:p>
              <a:pPr algn="r"/>
              <a:r>
                <a:rPr lang="en-US" sz="2800" dirty="0">
                  <a:solidFill>
                    <a:schemeClr val="tx1">
                      <a:lumMod val="75000"/>
                      <a:lumOff val="25000"/>
                    </a:schemeClr>
                  </a:solidFill>
                </a:rPr>
                <a:t>If </a:t>
              </a:r>
              <a:r>
                <a:rPr lang="en-CA" sz="2800" b="1" dirty="0">
                  <a:solidFill>
                    <a:srgbClr val="F66060"/>
                  </a:solidFill>
                </a:rPr>
                <a:t>K</a:t>
              </a:r>
              <a:r>
                <a:rPr lang="en-CA" sz="2800" b="1" baseline="-25000" dirty="0">
                  <a:solidFill>
                    <a:srgbClr val="F66060"/>
                  </a:solidFill>
                </a:rPr>
                <a:t>1</a:t>
              </a:r>
              <a:r>
                <a:rPr lang="en-CA" sz="2800" b="1" baseline="-25000" dirty="0"/>
                <a:t>  </a:t>
              </a:r>
              <a:r>
                <a:rPr lang="en-CA" sz="2800" b="1" dirty="0"/>
                <a:t>=</a:t>
              </a:r>
              <a:r>
                <a:rPr lang="en-CA" sz="2800" b="1" dirty="0">
                  <a:solidFill>
                    <a:srgbClr val="F66060"/>
                  </a:solidFill>
                </a:rPr>
                <a:t> K</a:t>
              </a:r>
              <a:r>
                <a:rPr lang="en-CA" sz="2800" b="1" baseline="-25000" dirty="0">
                  <a:solidFill>
                    <a:srgbClr val="F66060"/>
                  </a:solidFill>
                </a:rPr>
                <a:t>2</a:t>
              </a:r>
              <a:r>
                <a:rPr lang="en-US" sz="2800" dirty="0">
                  <a:solidFill>
                    <a:schemeClr val="tx1">
                      <a:lumMod val="75000"/>
                      <a:lumOff val="25000"/>
                    </a:schemeClr>
                  </a:solidFill>
                </a:rPr>
                <a:t>, both get same plaintext</a:t>
              </a:r>
              <a:endParaRPr lang="en-US" sz="2800" b="1" i="1" dirty="0">
                <a:solidFill>
                  <a:schemeClr val="tx1">
                    <a:lumMod val="75000"/>
                    <a:lumOff val="25000"/>
                  </a:schemeClr>
                </a:solidFill>
              </a:endParaRPr>
            </a:p>
          </p:txBody>
        </p:sp>
        <p:sp>
          <p:nvSpPr>
            <p:cNvPr id="20" name="Freeform 19">
              <a:extLst>
                <a:ext uri="{FF2B5EF4-FFF2-40B4-BE49-F238E27FC236}">
                  <a16:creationId xmlns:a16="http://schemas.microsoft.com/office/drawing/2014/main" id="{F259B455-38D9-7C3B-CC03-A5663A661639}"/>
                </a:ext>
              </a:extLst>
            </p:cNvPr>
            <p:cNvSpPr/>
            <p:nvPr/>
          </p:nvSpPr>
          <p:spPr>
            <a:xfrm rot="19828031">
              <a:off x="8393577" y="5297354"/>
              <a:ext cx="405353" cy="532048"/>
            </a:xfrm>
            <a:custGeom>
              <a:avLst/>
              <a:gdLst>
                <a:gd name="connsiteX0" fmla="*/ 0 w 1804132"/>
                <a:gd name="connsiteY0" fmla="*/ 680225 h 870023"/>
                <a:gd name="connsiteX1" fmla="*/ 1215483 w 1804132"/>
                <a:gd name="connsiteY1" fmla="*/ 869795 h 870023"/>
                <a:gd name="connsiteX2" fmla="*/ 1773044 w 1804132"/>
                <a:gd name="connsiteY2" fmla="*/ 646771 h 870023"/>
                <a:gd name="connsiteX3" fmla="*/ 1683834 w 1804132"/>
                <a:gd name="connsiteY3" fmla="*/ 0 h 870023"/>
              </a:gdLst>
              <a:ahLst/>
              <a:cxnLst>
                <a:cxn ang="0">
                  <a:pos x="connsiteX0" y="connsiteY0"/>
                </a:cxn>
                <a:cxn ang="0">
                  <a:pos x="connsiteX1" y="connsiteY1"/>
                </a:cxn>
                <a:cxn ang="0">
                  <a:pos x="connsiteX2" y="connsiteY2"/>
                </a:cxn>
                <a:cxn ang="0">
                  <a:pos x="connsiteX3" y="connsiteY3"/>
                </a:cxn>
              </a:cxnLst>
              <a:rect l="l" t="t" r="r" b="b"/>
              <a:pathLst>
                <a:path w="1804132" h="870023">
                  <a:moveTo>
                    <a:pt x="0" y="680225"/>
                  </a:moveTo>
                  <a:cubicBezTo>
                    <a:pt x="459988" y="777798"/>
                    <a:pt x="919976" y="875371"/>
                    <a:pt x="1215483" y="869795"/>
                  </a:cubicBezTo>
                  <a:cubicBezTo>
                    <a:pt x="1510990" y="864219"/>
                    <a:pt x="1694986" y="791737"/>
                    <a:pt x="1773044" y="646771"/>
                  </a:cubicBezTo>
                  <a:cubicBezTo>
                    <a:pt x="1851102" y="501805"/>
                    <a:pt x="1767468" y="250902"/>
                    <a:pt x="1683834" y="0"/>
                  </a:cubicBezTo>
                </a:path>
              </a:pathLst>
            </a:custGeom>
            <a:noFill/>
            <a:ln w="38100">
              <a:solidFill>
                <a:schemeClr val="tx1">
                  <a:lumMod val="75000"/>
                  <a:lumOff val="2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A20CFFE3-78E3-9436-819C-D10B4B3DAF0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883437" y="4304626"/>
            <a:ext cx="735142" cy="735142"/>
          </a:xfrm>
          <a:prstGeom prst="rect">
            <a:avLst/>
          </a:prstGeom>
        </p:spPr>
      </p:pic>
      <p:pic>
        <p:nvPicPr>
          <p:cNvPr id="12" name="Picture 11" descr="Icon&#10;&#10;Description automatically generated">
            <a:extLst>
              <a:ext uri="{FF2B5EF4-FFF2-40B4-BE49-F238E27FC236}">
                <a16:creationId xmlns:a16="http://schemas.microsoft.com/office/drawing/2014/main" id="{D4F557ED-BB2D-6947-5A71-F9688AA70A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85150" y="4231824"/>
            <a:ext cx="914400" cy="914400"/>
          </a:xfrm>
          <a:prstGeom prst="rect">
            <a:avLst/>
          </a:prstGeom>
        </p:spPr>
      </p:pic>
      <p:grpSp>
        <p:nvGrpSpPr>
          <p:cNvPr id="17" name="Group 16">
            <a:extLst>
              <a:ext uri="{FF2B5EF4-FFF2-40B4-BE49-F238E27FC236}">
                <a16:creationId xmlns:a16="http://schemas.microsoft.com/office/drawing/2014/main" id="{C8551728-7CD2-D3B2-73BD-6CC2DB3D144E}"/>
              </a:ext>
            </a:extLst>
          </p:cNvPr>
          <p:cNvGrpSpPr/>
          <p:nvPr/>
        </p:nvGrpSpPr>
        <p:grpSpPr>
          <a:xfrm>
            <a:off x="2713052" y="5515885"/>
            <a:ext cx="8176488" cy="996346"/>
            <a:chOff x="1323867" y="5076268"/>
            <a:chExt cx="8176488" cy="996346"/>
          </a:xfrm>
        </p:grpSpPr>
        <p:sp>
          <p:nvSpPr>
            <p:cNvPr id="21" name="TextBox 20">
              <a:extLst>
                <a:ext uri="{FF2B5EF4-FFF2-40B4-BE49-F238E27FC236}">
                  <a16:creationId xmlns:a16="http://schemas.microsoft.com/office/drawing/2014/main" id="{5A220F3E-3F6C-290E-D2F6-DEA787DB6278}"/>
                </a:ext>
              </a:extLst>
            </p:cNvPr>
            <p:cNvSpPr txBox="1"/>
            <p:nvPr/>
          </p:nvSpPr>
          <p:spPr>
            <a:xfrm>
              <a:off x="1323867" y="5549394"/>
              <a:ext cx="7550584" cy="523220"/>
            </a:xfrm>
            <a:prstGeom prst="rect">
              <a:avLst/>
            </a:prstGeom>
            <a:noFill/>
          </p:spPr>
          <p:txBody>
            <a:bodyPr wrap="square" rtlCol="0">
              <a:spAutoFit/>
            </a:bodyPr>
            <a:lstStyle/>
            <a:p>
              <a:pPr algn="r"/>
              <a:r>
                <a:rPr lang="en-US" sz="2800" dirty="0">
                  <a:solidFill>
                    <a:schemeClr val="tx1">
                      <a:lumMod val="75000"/>
                      <a:lumOff val="25000"/>
                    </a:schemeClr>
                  </a:solidFill>
                </a:rPr>
                <a:t>If </a:t>
              </a:r>
              <a:r>
                <a:rPr lang="en-CA" sz="2800" b="1" dirty="0">
                  <a:solidFill>
                    <a:srgbClr val="F66060"/>
                  </a:solidFill>
                </a:rPr>
                <a:t>K</a:t>
              </a:r>
              <a:r>
                <a:rPr lang="en-CA" sz="2800" b="1" baseline="-25000" dirty="0">
                  <a:solidFill>
                    <a:srgbClr val="F66060"/>
                  </a:solidFill>
                </a:rPr>
                <a:t>1</a:t>
              </a:r>
              <a:r>
                <a:rPr lang="en-CA" sz="2800" b="1" dirty="0"/>
                <a:t> ≠ </a:t>
              </a:r>
              <a:r>
                <a:rPr lang="en-CA" sz="2800" b="1" dirty="0">
                  <a:solidFill>
                    <a:srgbClr val="F66060"/>
                  </a:solidFill>
                </a:rPr>
                <a:t>K</a:t>
              </a:r>
              <a:r>
                <a:rPr lang="en-CA" sz="2800" b="1" baseline="-25000" dirty="0">
                  <a:solidFill>
                    <a:srgbClr val="F66060"/>
                  </a:solidFill>
                </a:rPr>
                <a:t>2</a:t>
              </a:r>
              <a:r>
                <a:rPr lang="en-US" sz="2800" dirty="0">
                  <a:solidFill>
                    <a:schemeClr val="tx1">
                      <a:lumMod val="75000"/>
                      <a:lumOff val="25000"/>
                    </a:schemeClr>
                  </a:solidFill>
                </a:rPr>
                <a:t>, and key commitment, one gets error</a:t>
              </a:r>
              <a:endParaRPr lang="en-US" sz="2800" b="1" i="1" dirty="0">
                <a:solidFill>
                  <a:schemeClr val="tx1">
                    <a:lumMod val="75000"/>
                    <a:lumOff val="25000"/>
                  </a:schemeClr>
                </a:solidFill>
              </a:endParaRPr>
            </a:p>
          </p:txBody>
        </p:sp>
        <p:sp>
          <p:nvSpPr>
            <p:cNvPr id="22" name="Freeform 21">
              <a:extLst>
                <a:ext uri="{FF2B5EF4-FFF2-40B4-BE49-F238E27FC236}">
                  <a16:creationId xmlns:a16="http://schemas.microsoft.com/office/drawing/2014/main" id="{8DCDF7E4-79AC-274B-EF83-46DAB99297B0}"/>
                </a:ext>
              </a:extLst>
            </p:cNvPr>
            <p:cNvSpPr/>
            <p:nvPr/>
          </p:nvSpPr>
          <p:spPr>
            <a:xfrm rot="18355747">
              <a:off x="8319789" y="4414154"/>
              <a:ext cx="518452" cy="1842680"/>
            </a:xfrm>
            <a:custGeom>
              <a:avLst/>
              <a:gdLst>
                <a:gd name="connsiteX0" fmla="*/ 0 w 1804132"/>
                <a:gd name="connsiteY0" fmla="*/ 680225 h 870023"/>
                <a:gd name="connsiteX1" fmla="*/ 1215483 w 1804132"/>
                <a:gd name="connsiteY1" fmla="*/ 869795 h 870023"/>
                <a:gd name="connsiteX2" fmla="*/ 1773044 w 1804132"/>
                <a:gd name="connsiteY2" fmla="*/ 646771 h 870023"/>
                <a:gd name="connsiteX3" fmla="*/ 1683834 w 1804132"/>
                <a:gd name="connsiteY3" fmla="*/ 0 h 870023"/>
              </a:gdLst>
              <a:ahLst/>
              <a:cxnLst>
                <a:cxn ang="0">
                  <a:pos x="connsiteX0" y="connsiteY0"/>
                </a:cxn>
                <a:cxn ang="0">
                  <a:pos x="connsiteX1" y="connsiteY1"/>
                </a:cxn>
                <a:cxn ang="0">
                  <a:pos x="connsiteX2" y="connsiteY2"/>
                </a:cxn>
                <a:cxn ang="0">
                  <a:pos x="connsiteX3" y="connsiteY3"/>
                </a:cxn>
              </a:cxnLst>
              <a:rect l="l" t="t" r="r" b="b"/>
              <a:pathLst>
                <a:path w="1804132" h="870023">
                  <a:moveTo>
                    <a:pt x="0" y="680225"/>
                  </a:moveTo>
                  <a:cubicBezTo>
                    <a:pt x="459988" y="777798"/>
                    <a:pt x="919976" y="875371"/>
                    <a:pt x="1215483" y="869795"/>
                  </a:cubicBezTo>
                  <a:cubicBezTo>
                    <a:pt x="1510990" y="864219"/>
                    <a:pt x="1694986" y="791737"/>
                    <a:pt x="1773044" y="646771"/>
                  </a:cubicBezTo>
                  <a:cubicBezTo>
                    <a:pt x="1851102" y="501805"/>
                    <a:pt x="1767468" y="250902"/>
                    <a:pt x="1683834" y="0"/>
                  </a:cubicBezTo>
                </a:path>
              </a:pathLst>
            </a:custGeom>
            <a:noFill/>
            <a:ln w="38100">
              <a:solidFill>
                <a:schemeClr val="tx1">
                  <a:lumMod val="75000"/>
                  <a:lumOff val="2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52429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E3CAC-02C0-0A1E-13F2-1E9D3F1138BA}"/>
              </a:ext>
            </a:extLst>
          </p:cNvPr>
          <p:cNvSpPr>
            <a:spLocks noGrp="1"/>
          </p:cNvSpPr>
          <p:nvPr>
            <p:ph type="title"/>
          </p:nvPr>
        </p:nvSpPr>
        <p:spPr/>
        <p:txBody>
          <a:bodyPr>
            <a:normAutofit/>
          </a:bodyPr>
          <a:lstStyle/>
          <a:p>
            <a:r>
              <a:rPr lang="en-US"/>
              <a:t>Revisiting Multi-Recipient Integrity</a:t>
            </a:r>
            <a:r>
              <a:rPr lang="en-US">
                <a:solidFill>
                  <a:schemeClr val="tx1">
                    <a:lumMod val="50000"/>
                    <a:lumOff val="50000"/>
                  </a:schemeClr>
                </a:solidFill>
              </a:rPr>
              <a:t> [BT22,CR22,MLGR23]</a:t>
            </a:r>
            <a:endParaRPr lang="en-CA" sz="3200" b="1">
              <a:solidFill>
                <a:schemeClr val="tx1">
                  <a:lumMod val="50000"/>
                  <a:lumOff val="50000"/>
                </a:schemeClr>
              </a:solidFill>
            </a:endParaRPr>
          </a:p>
        </p:txBody>
      </p:sp>
      <p:pic>
        <p:nvPicPr>
          <p:cNvPr id="1028" name="Picture 4">
            <a:extLst>
              <a:ext uri="{FF2B5EF4-FFF2-40B4-BE49-F238E27FC236}">
                <a16:creationId xmlns:a16="http://schemas.microsoft.com/office/drawing/2014/main" id="{89CC9B98-DF34-7986-7A00-EBFFDBF48D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3261" y="1469331"/>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4DD1C27D-C18D-A37C-FD96-26993AA54511}"/>
              </a:ext>
            </a:extLst>
          </p:cNvPr>
          <p:cNvCxnSpPr>
            <a:cxnSpLocks/>
            <a:stCxn id="30" idx="3"/>
            <a:endCxn id="2050" idx="1"/>
          </p:cNvCxnSpPr>
          <p:nvPr/>
        </p:nvCxnSpPr>
        <p:spPr>
          <a:xfrm flipV="1">
            <a:off x="1953234" y="3302400"/>
            <a:ext cx="2069610" cy="14481"/>
          </a:xfrm>
          <a:prstGeom prst="straightConnector1">
            <a:avLst/>
          </a:prstGeom>
          <a:ln w="57150">
            <a:solidFill>
              <a:schemeClr val="tx2"/>
            </a:solidFill>
            <a:tailEnd type="triangle"/>
          </a:ln>
        </p:spPr>
        <p:style>
          <a:lnRef idx="3">
            <a:schemeClr val="accent1"/>
          </a:lnRef>
          <a:fillRef idx="0">
            <a:schemeClr val="accent1"/>
          </a:fillRef>
          <a:effectRef idx="2">
            <a:schemeClr val="accent1"/>
          </a:effectRef>
          <a:fontRef idx="minor">
            <a:schemeClr val="tx1"/>
          </a:fontRef>
        </p:style>
      </p:cxnSp>
      <p:pic>
        <p:nvPicPr>
          <p:cNvPr id="2050" name="Picture 2">
            <a:extLst>
              <a:ext uri="{FF2B5EF4-FFF2-40B4-BE49-F238E27FC236}">
                <a16:creationId xmlns:a16="http://schemas.microsoft.com/office/drawing/2014/main" id="{2C68B537-3A80-0D0B-71EB-58458475A9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2844" y="2845200"/>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86A1A39C-C926-BF0F-8AE4-5B59402F9E1E}"/>
              </a:ext>
            </a:extLst>
          </p:cNvPr>
          <p:cNvCxnSpPr>
            <a:cxnSpLocks/>
            <a:stCxn id="2050" idx="3"/>
            <a:endCxn id="1028" idx="1"/>
          </p:cNvCxnSpPr>
          <p:nvPr/>
        </p:nvCxnSpPr>
        <p:spPr>
          <a:xfrm flipV="1">
            <a:off x="4937244" y="1926531"/>
            <a:ext cx="1926017" cy="1375869"/>
          </a:xfrm>
          <a:prstGeom prst="straightConnector1">
            <a:avLst/>
          </a:prstGeom>
          <a:ln w="57150">
            <a:solidFill>
              <a:schemeClr val="tx2"/>
            </a:solidFill>
            <a:headEnd type="none"/>
            <a:tailEnd type="triangle"/>
          </a:ln>
        </p:spPr>
        <p:style>
          <a:lnRef idx="3">
            <a:schemeClr val="accent1"/>
          </a:lnRef>
          <a:fillRef idx="0">
            <a:schemeClr val="accent1"/>
          </a:fillRef>
          <a:effectRef idx="2">
            <a:schemeClr val="accent1"/>
          </a:effectRef>
          <a:fontRef idx="minor">
            <a:schemeClr val="tx1"/>
          </a:fontRef>
        </p:style>
      </p:cxnSp>
      <p:pic>
        <p:nvPicPr>
          <p:cNvPr id="30" name="Picture 8" descr="🧑‍💻">
            <a:extLst>
              <a:ext uri="{FF2B5EF4-FFF2-40B4-BE49-F238E27FC236}">
                <a16:creationId xmlns:a16="http://schemas.microsoft.com/office/drawing/2014/main" id="{5C312C51-A73B-DAEA-A0CF-3437CCF2F7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8834" y="285968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0969AEA-1540-34F6-F3CB-21049AB486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6975" y="4214997"/>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a:extLst>
              <a:ext uri="{FF2B5EF4-FFF2-40B4-BE49-F238E27FC236}">
                <a16:creationId xmlns:a16="http://schemas.microsoft.com/office/drawing/2014/main" id="{7D8451EF-F7BD-43DE-6875-627404AA3BCA}"/>
              </a:ext>
            </a:extLst>
          </p:cNvPr>
          <p:cNvCxnSpPr>
            <a:cxnSpLocks/>
            <a:stCxn id="2050" idx="3"/>
            <a:endCxn id="3076" idx="1"/>
          </p:cNvCxnSpPr>
          <p:nvPr/>
        </p:nvCxnSpPr>
        <p:spPr>
          <a:xfrm>
            <a:off x="4937244" y="3302400"/>
            <a:ext cx="1919731" cy="1369797"/>
          </a:xfrm>
          <a:prstGeom prst="straightConnector1">
            <a:avLst/>
          </a:prstGeom>
          <a:ln w="57150">
            <a:solidFill>
              <a:schemeClr val="tx2"/>
            </a:solidFill>
            <a:tailEnd type="triangle"/>
          </a:ln>
        </p:spPr>
        <p:style>
          <a:lnRef idx="3">
            <a:schemeClr val="accent1"/>
          </a:lnRef>
          <a:fillRef idx="0">
            <a:schemeClr val="accent1"/>
          </a:fillRef>
          <a:effectRef idx="2">
            <a:schemeClr val="accent1"/>
          </a:effectRef>
          <a:fontRef idx="minor">
            <a:schemeClr val="tx1"/>
          </a:fontRef>
        </p:style>
      </p:cxnSp>
      <p:cxnSp>
        <p:nvCxnSpPr>
          <p:cNvPr id="43" name="Connector: Elbow 42">
            <a:extLst>
              <a:ext uri="{FF2B5EF4-FFF2-40B4-BE49-F238E27FC236}">
                <a16:creationId xmlns:a16="http://schemas.microsoft.com/office/drawing/2014/main" id="{AD22E877-FA1D-22BC-0ADE-C2FD21AED12A}"/>
              </a:ext>
            </a:extLst>
          </p:cNvPr>
          <p:cNvCxnSpPr>
            <a:cxnSpLocks/>
          </p:cNvCxnSpPr>
          <p:nvPr/>
        </p:nvCxnSpPr>
        <p:spPr>
          <a:xfrm rot="16200000" flipH="1">
            <a:off x="3908948" y="1818430"/>
            <a:ext cx="535112" cy="5360941"/>
          </a:xfrm>
          <a:prstGeom prst="bentConnector2">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1EF6931D-BB03-DFFC-0345-847E136826BE}"/>
              </a:ext>
            </a:extLst>
          </p:cNvPr>
          <p:cNvCxnSpPr>
            <a:cxnSpLocks/>
          </p:cNvCxnSpPr>
          <p:nvPr/>
        </p:nvCxnSpPr>
        <p:spPr>
          <a:xfrm rot="5400000" flipH="1" flipV="1">
            <a:off x="3713072" y="-384767"/>
            <a:ext cx="933150" cy="5367227"/>
          </a:xfrm>
          <a:prstGeom prst="bentConnector2">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3078" name="Picture 6">
            <a:extLst>
              <a:ext uri="{FF2B5EF4-FFF2-40B4-BE49-F238E27FC236}">
                <a16:creationId xmlns:a16="http://schemas.microsoft.com/office/drawing/2014/main" id="{49D7F403-100F-22A9-3A64-2AB8CD9DF7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18090" y="1469331"/>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50">
            <a:extLst>
              <a:ext uri="{FF2B5EF4-FFF2-40B4-BE49-F238E27FC236}">
                <a16:creationId xmlns:a16="http://schemas.microsoft.com/office/drawing/2014/main" id="{31B0B3C8-FA24-FC4D-1DE9-FACDA8085963}"/>
              </a:ext>
            </a:extLst>
          </p:cNvPr>
          <p:cNvCxnSpPr>
            <a:cxnSpLocks/>
            <a:stCxn id="1028" idx="3"/>
            <a:endCxn id="3078" idx="1"/>
          </p:cNvCxnSpPr>
          <p:nvPr/>
        </p:nvCxnSpPr>
        <p:spPr>
          <a:xfrm>
            <a:off x="7777661" y="1926531"/>
            <a:ext cx="740429" cy="0"/>
          </a:xfrm>
          <a:prstGeom prst="straightConnector1">
            <a:avLst/>
          </a:prstGeom>
          <a:ln w="57150">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33" name="TextBox 32">
            <a:extLst>
              <a:ext uri="{FF2B5EF4-FFF2-40B4-BE49-F238E27FC236}">
                <a16:creationId xmlns:a16="http://schemas.microsoft.com/office/drawing/2014/main" id="{403F7B50-589B-44F8-4E31-8EC3CEE3D681}"/>
              </a:ext>
            </a:extLst>
          </p:cNvPr>
          <p:cNvSpPr txBox="1"/>
          <p:nvPr/>
        </p:nvSpPr>
        <p:spPr>
          <a:xfrm>
            <a:off x="3490252" y="3735627"/>
            <a:ext cx="1979584" cy="646331"/>
          </a:xfrm>
          <a:prstGeom prst="rect">
            <a:avLst/>
          </a:prstGeom>
          <a:noFill/>
        </p:spPr>
        <p:txBody>
          <a:bodyPr wrap="square" rtlCol="0">
            <a:spAutoFit/>
          </a:bodyPr>
          <a:lstStyle/>
          <a:p>
            <a:pPr algn="ctr"/>
            <a:r>
              <a:rPr lang="en-US">
                <a:solidFill>
                  <a:schemeClr val="tx1">
                    <a:lumMod val="75000"/>
                    <a:lumOff val="25000"/>
                  </a:schemeClr>
                </a:solidFill>
              </a:rPr>
              <a:t>Ciphertext Distributor</a:t>
            </a:r>
            <a:endParaRPr lang="en-CA">
              <a:solidFill>
                <a:schemeClr val="tx1">
                  <a:lumMod val="75000"/>
                  <a:lumOff val="25000"/>
                </a:schemeClr>
              </a:solidFill>
            </a:endParaRPr>
          </a:p>
        </p:txBody>
      </p:sp>
      <p:sp>
        <p:nvSpPr>
          <p:cNvPr id="34" name="TextBox 33">
            <a:extLst>
              <a:ext uri="{FF2B5EF4-FFF2-40B4-BE49-F238E27FC236}">
                <a16:creationId xmlns:a16="http://schemas.microsoft.com/office/drawing/2014/main" id="{072DB47D-69B2-B32F-2E57-0D89B690AFC3}"/>
              </a:ext>
            </a:extLst>
          </p:cNvPr>
          <p:cNvSpPr txBox="1"/>
          <p:nvPr/>
        </p:nvSpPr>
        <p:spPr>
          <a:xfrm>
            <a:off x="6450367" y="2361929"/>
            <a:ext cx="1786379" cy="369332"/>
          </a:xfrm>
          <a:prstGeom prst="rect">
            <a:avLst/>
          </a:prstGeom>
          <a:noFill/>
        </p:spPr>
        <p:txBody>
          <a:bodyPr wrap="square" rtlCol="0">
            <a:spAutoFit/>
          </a:bodyPr>
          <a:lstStyle/>
          <a:p>
            <a:pPr algn="ctr"/>
            <a:r>
              <a:rPr lang="en-US">
                <a:solidFill>
                  <a:schemeClr val="tx1">
                    <a:lumMod val="75000"/>
                    <a:lumOff val="25000"/>
                  </a:schemeClr>
                </a:solidFill>
              </a:rPr>
              <a:t>Recipient A</a:t>
            </a:r>
            <a:endParaRPr lang="en-CA">
              <a:solidFill>
                <a:schemeClr val="tx1">
                  <a:lumMod val="75000"/>
                  <a:lumOff val="25000"/>
                </a:schemeClr>
              </a:solidFill>
            </a:endParaRPr>
          </a:p>
        </p:txBody>
      </p:sp>
      <p:sp>
        <p:nvSpPr>
          <p:cNvPr id="35" name="TextBox 34">
            <a:extLst>
              <a:ext uri="{FF2B5EF4-FFF2-40B4-BE49-F238E27FC236}">
                <a16:creationId xmlns:a16="http://schemas.microsoft.com/office/drawing/2014/main" id="{0F4CAF86-B56A-72C7-DF4E-DA121629B3E3}"/>
              </a:ext>
            </a:extLst>
          </p:cNvPr>
          <p:cNvSpPr txBox="1"/>
          <p:nvPr/>
        </p:nvSpPr>
        <p:spPr>
          <a:xfrm>
            <a:off x="6450367" y="5081733"/>
            <a:ext cx="1786379" cy="369332"/>
          </a:xfrm>
          <a:prstGeom prst="rect">
            <a:avLst/>
          </a:prstGeom>
          <a:noFill/>
        </p:spPr>
        <p:txBody>
          <a:bodyPr wrap="square" rtlCol="0">
            <a:spAutoFit/>
          </a:bodyPr>
          <a:lstStyle/>
          <a:p>
            <a:pPr algn="ctr"/>
            <a:r>
              <a:rPr lang="en-US">
                <a:solidFill>
                  <a:schemeClr val="tx1">
                    <a:lumMod val="75000"/>
                    <a:lumOff val="25000"/>
                  </a:schemeClr>
                </a:solidFill>
              </a:rPr>
              <a:t>Recipient B</a:t>
            </a:r>
            <a:endParaRPr lang="en-CA">
              <a:solidFill>
                <a:schemeClr val="tx1">
                  <a:lumMod val="75000"/>
                  <a:lumOff val="25000"/>
                </a:schemeClr>
              </a:solidFill>
            </a:endParaRPr>
          </a:p>
        </p:txBody>
      </p:sp>
      <p:sp>
        <p:nvSpPr>
          <p:cNvPr id="5" name="Slide Number Placeholder 4">
            <a:extLst>
              <a:ext uri="{FF2B5EF4-FFF2-40B4-BE49-F238E27FC236}">
                <a16:creationId xmlns:a16="http://schemas.microsoft.com/office/drawing/2014/main" id="{4EFA704C-92DC-8460-7046-BCE3FA4089D0}"/>
              </a:ext>
            </a:extLst>
          </p:cNvPr>
          <p:cNvSpPr>
            <a:spLocks noGrp="1"/>
          </p:cNvSpPr>
          <p:nvPr>
            <p:ph type="sldNum" sz="quarter" idx="12"/>
          </p:nvPr>
        </p:nvSpPr>
        <p:spPr/>
        <p:txBody>
          <a:bodyPr/>
          <a:lstStyle/>
          <a:p>
            <a:fld id="{6D0B039C-C501-4130-90A9-BBE01EFE398C}" type="slidenum">
              <a:rPr lang="en-CA" smtClean="0"/>
              <a:t>15</a:t>
            </a:fld>
            <a:endParaRPr lang="en-CA"/>
          </a:p>
        </p:txBody>
      </p:sp>
      <p:sp>
        <p:nvSpPr>
          <p:cNvPr id="6" name="Rectangle 5">
            <a:extLst>
              <a:ext uri="{FF2B5EF4-FFF2-40B4-BE49-F238E27FC236}">
                <a16:creationId xmlns:a16="http://schemas.microsoft.com/office/drawing/2014/main" id="{BB395552-D6BD-64E0-0049-EA1B458B0636}"/>
              </a:ext>
            </a:extLst>
          </p:cNvPr>
          <p:cNvSpPr/>
          <p:nvPr/>
        </p:nvSpPr>
        <p:spPr>
          <a:xfrm>
            <a:off x="6856975" y="2939267"/>
            <a:ext cx="5045466" cy="913057"/>
          </a:xfrm>
          <a:prstGeom prst="rect">
            <a:avLst/>
          </a:prstGeom>
          <a:noFill/>
          <a:ln w="9525" cap="flat" cmpd="sng" algn="ctr">
            <a:solidFill>
              <a:srgbClr val="F66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182880" tIns="182880" rIns="182880" bIns="182880" rtlCol="0" anchor="ctr" anchorCtr="0"/>
          <a:lstStyle>
            <a:defPPr>
              <a:defRPr lang="en-US"/>
            </a:defPPr>
            <a:lvl1pPr marL="0" algn="l" defTabSz="457200" rtl="0" eaLnBrk="1" latinLnBrk="0" hangingPunct="1">
              <a:defRPr sz="1800" kern="1200">
                <a:solidFill>
                  <a:schemeClr val="accent4"/>
                </a:solidFill>
                <a:latin typeface="+mn-lt"/>
                <a:ea typeface="+mn-ea"/>
                <a:cs typeface="+mn-cs"/>
              </a:defRPr>
            </a:lvl1pPr>
            <a:lvl2pPr marL="457200" algn="l" defTabSz="457200" rtl="0" eaLnBrk="1" latinLnBrk="0" hangingPunct="1">
              <a:defRPr sz="1800" kern="1200">
                <a:solidFill>
                  <a:schemeClr val="accent4"/>
                </a:solidFill>
                <a:latin typeface="+mn-lt"/>
                <a:ea typeface="+mn-ea"/>
                <a:cs typeface="+mn-cs"/>
              </a:defRPr>
            </a:lvl2pPr>
            <a:lvl3pPr marL="914400" algn="l" defTabSz="457200" rtl="0" eaLnBrk="1" latinLnBrk="0" hangingPunct="1">
              <a:defRPr sz="1800" kern="1200">
                <a:solidFill>
                  <a:schemeClr val="accent4"/>
                </a:solidFill>
                <a:latin typeface="+mn-lt"/>
                <a:ea typeface="+mn-ea"/>
                <a:cs typeface="+mn-cs"/>
              </a:defRPr>
            </a:lvl3pPr>
            <a:lvl4pPr marL="1371600" algn="l" defTabSz="457200" rtl="0" eaLnBrk="1" latinLnBrk="0" hangingPunct="1">
              <a:defRPr sz="1800" kern="1200">
                <a:solidFill>
                  <a:schemeClr val="accent4"/>
                </a:solidFill>
                <a:latin typeface="+mn-lt"/>
                <a:ea typeface="+mn-ea"/>
                <a:cs typeface="+mn-cs"/>
              </a:defRPr>
            </a:lvl4pPr>
            <a:lvl5pPr marL="1828800" algn="l" defTabSz="457200" rtl="0" eaLnBrk="1" latinLnBrk="0" hangingPunct="1">
              <a:defRPr sz="1800" kern="1200">
                <a:solidFill>
                  <a:schemeClr val="accent4"/>
                </a:solidFill>
                <a:latin typeface="+mn-lt"/>
                <a:ea typeface="+mn-ea"/>
                <a:cs typeface="+mn-cs"/>
              </a:defRPr>
            </a:lvl5pPr>
            <a:lvl6pPr marL="2286000" algn="l" defTabSz="457200" rtl="0" eaLnBrk="1" latinLnBrk="0" hangingPunct="1">
              <a:defRPr sz="1800" kern="1200">
                <a:solidFill>
                  <a:schemeClr val="accent4"/>
                </a:solidFill>
                <a:latin typeface="+mn-lt"/>
                <a:ea typeface="+mn-ea"/>
                <a:cs typeface="+mn-cs"/>
              </a:defRPr>
            </a:lvl6pPr>
            <a:lvl7pPr marL="2743200" algn="l" defTabSz="457200" rtl="0" eaLnBrk="1" latinLnBrk="0" hangingPunct="1">
              <a:defRPr sz="1800" kern="1200">
                <a:solidFill>
                  <a:schemeClr val="accent4"/>
                </a:solidFill>
                <a:latin typeface="+mn-lt"/>
                <a:ea typeface="+mn-ea"/>
                <a:cs typeface="+mn-cs"/>
              </a:defRPr>
            </a:lvl7pPr>
            <a:lvl8pPr marL="3200400" algn="l" defTabSz="457200" rtl="0" eaLnBrk="1" latinLnBrk="0" hangingPunct="1">
              <a:defRPr sz="1800" kern="1200">
                <a:solidFill>
                  <a:schemeClr val="accent4"/>
                </a:solidFill>
                <a:latin typeface="+mn-lt"/>
                <a:ea typeface="+mn-ea"/>
                <a:cs typeface="+mn-cs"/>
              </a:defRPr>
            </a:lvl8pPr>
            <a:lvl9pPr marL="3657600" algn="l" defTabSz="457200" rtl="0" eaLnBrk="1" latinLnBrk="0" hangingPunct="1">
              <a:defRPr sz="1800" kern="1200">
                <a:solidFill>
                  <a:schemeClr val="accent4"/>
                </a:solidFill>
                <a:latin typeface="+mn-lt"/>
                <a:ea typeface="+mn-ea"/>
                <a:cs typeface="+mn-cs"/>
              </a:defRPr>
            </a:lvl9pPr>
          </a:lstStyle>
          <a:p>
            <a:r>
              <a:rPr lang="en-US" sz="2000">
                <a:solidFill>
                  <a:schemeClr val="tx1">
                    <a:lumMod val="75000"/>
                    <a:lumOff val="25000"/>
                  </a:schemeClr>
                </a:solidFill>
              </a:rPr>
              <a:t>Distributor expects </a:t>
            </a:r>
            <a:r>
              <a:rPr lang="en-US" sz="2000" b="1" i="1">
                <a:solidFill>
                  <a:schemeClr val="tx1">
                    <a:lumMod val="75000"/>
                    <a:lumOff val="25000"/>
                  </a:schemeClr>
                </a:solidFill>
              </a:rPr>
              <a:t>same plaintext received</a:t>
            </a:r>
            <a:endParaRPr lang="en-US" sz="2000" b="1" i="1">
              <a:solidFill>
                <a:schemeClr val="tx1">
                  <a:lumMod val="75000"/>
                  <a:lumOff val="25000"/>
                </a:schemeClr>
              </a:solidFill>
              <a:cs typeface="Calibri"/>
            </a:endParaRPr>
          </a:p>
        </p:txBody>
      </p:sp>
      <p:cxnSp>
        <p:nvCxnSpPr>
          <p:cNvPr id="18" name="Straight Arrow Connector 17">
            <a:extLst>
              <a:ext uri="{FF2B5EF4-FFF2-40B4-BE49-F238E27FC236}">
                <a16:creationId xmlns:a16="http://schemas.microsoft.com/office/drawing/2014/main" id="{A75CB639-DEDF-B644-9907-3303E608D54F}"/>
              </a:ext>
            </a:extLst>
          </p:cNvPr>
          <p:cNvCxnSpPr>
            <a:cxnSpLocks/>
          </p:cNvCxnSpPr>
          <p:nvPr/>
        </p:nvCxnSpPr>
        <p:spPr>
          <a:xfrm>
            <a:off x="7771375" y="4672197"/>
            <a:ext cx="719221" cy="960"/>
          </a:xfrm>
          <a:prstGeom prst="straightConnector1">
            <a:avLst/>
          </a:prstGeom>
          <a:ln w="57150">
            <a:solidFill>
              <a:schemeClr val="accent5"/>
            </a:solidFill>
            <a:tailEnd type="triangle"/>
          </a:ln>
        </p:spPr>
        <p:style>
          <a:lnRef idx="3">
            <a:schemeClr val="accent1"/>
          </a:lnRef>
          <a:fillRef idx="0">
            <a:schemeClr val="accent1"/>
          </a:fillRef>
          <a:effectRef idx="2">
            <a:schemeClr val="accent1"/>
          </a:effectRef>
          <a:fontRef idx="minor">
            <a:schemeClr val="tx1"/>
          </a:fontRef>
        </p:style>
      </p:cxnSp>
      <p:grpSp>
        <p:nvGrpSpPr>
          <p:cNvPr id="8" name="Group 7">
            <a:extLst>
              <a:ext uri="{FF2B5EF4-FFF2-40B4-BE49-F238E27FC236}">
                <a16:creationId xmlns:a16="http://schemas.microsoft.com/office/drawing/2014/main" id="{47D55CB1-C946-482D-A220-046A59932F84}"/>
              </a:ext>
            </a:extLst>
          </p:cNvPr>
          <p:cNvGrpSpPr/>
          <p:nvPr/>
        </p:nvGrpSpPr>
        <p:grpSpPr>
          <a:xfrm>
            <a:off x="602027" y="5297354"/>
            <a:ext cx="8196903" cy="1206147"/>
            <a:chOff x="602027" y="5297354"/>
            <a:chExt cx="8196903" cy="1206147"/>
          </a:xfrm>
        </p:grpSpPr>
        <p:sp>
          <p:nvSpPr>
            <p:cNvPr id="19" name="TextBox 18">
              <a:extLst>
                <a:ext uri="{FF2B5EF4-FFF2-40B4-BE49-F238E27FC236}">
                  <a16:creationId xmlns:a16="http://schemas.microsoft.com/office/drawing/2014/main" id="{40340DA7-6787-2405-840D-C1CF41F95C89}"/>
                </a:ext>
              </a:extLst>
            </p:cNvPr>
            <p:cNvSpPr txBox="1"/>
            <p:nvPr/>
          </p:nvSpPr>
          <p:spPr>
            <a:xfrm>
              <a:off x="602027" y="5549394"/>
              <a:ext cx="7832812" cy="954107"/>
            </a:xfrm>
            <a:prstGeom prst="rect">
              <a:avLst/>
            </a:prstGeom>
            <a:noFill/>
          </p:spPr>
          <p:txBody>
            <a:bodyPr wrap="square" rtlCol="0">
              <a:spAutoFit/>
            </a:bodyPr>
            <a:lstStyle/>
            <a:p>
              <a:pPr algn="r"/>
              <a:r>
                <a:rPr lang="en-US" sz="2800">
                  <a:solidFill>
                    <a:schemeClr val="tx1">
                      <a:lumMod val="75000"/>
                      <a:lumOff val="25000"/>
                    </a:schemeClr>
                  </a:solidFill>
                </a:rPr>
                <a:t>If </a:t>
              </a:r>
              <a:r>
                <a:rPr lang="en-US" sz="2800" b="1">
                  <a:solidFill>
                    <a:schemeClr val="tx1">
                      <a:lumMod val="75000"/>
                      <a:lumOff val="25000"/>
                    </a:schemeClr>
                  </a:solidFill>
                </a:rPr>
                <a:t>keys are same</a:t>
              </a:r>
              <a:r>
                <a:rPr lang="en-US" sz="2800">
                  <a:solidFill>
                    <a:schemeClr val="tx1">
                      <a:lumMod val="75000"/>
                      <a:lumOff val="25000"/>
                    </a:schemeClr>
                  </a:solidFill>
                </a:rPr>
                <a:t> but </a:t>
              </a:r>
              <a:r>
                <a:rPr lang="en-US" sz="2800" b="1">
                  <a:solidFill>
                    <a:schemeClr val="tx1">
                      <a:lumMod val="75000"/>
                      <a:lumOff val="25000"/>
                    </a:schemeClr>
                  </a:solidFill>
                </a:rPr>
                <a:t>N and A differ</a:t>
              </a:r>
              <a:r>
                <a:rPr lang="en-US" sz="2800">
                  <a:solidFill>
                    <a:schemeClr val="tx1">
                      <a:lumMod val="75000"/>
                      <a:lumOff val="25000"/>
                    </a:schemeClr>
                  </a:solidFill>
                </a:rPr>
                <a:t>,</a:t>
              </a:r>
            </a:p>
            <a:p>
              <a:pPr algn="r"/>
              <a:r>
                <a:rPr lang="en-US" sz="2800">
                  <a:solidFill>
                    <a:schemeClr val="tx1">
                      <a:lumMod val="75000"/>
                      <a:lumOff val="25000"/>
                    </a:schemeClr>
                  </a:solidFill>
                </a:rPr>
                <a:t>even with key commitment, get different plaintexts</a:t>
              </a:r>
              <a:endParaRPr lang="en-US" sz="2800" b="1" i="1">
                <a:solidFill>
                  <a:schemeClr val="tx1">
                    <a:lumMod val="75000"/>
                    <a:lumOff val="25000"/>
                  </a:schemeClr>
                </a:solidFill>
              </a:endParaRPr>
            </a:p>
          </p:txBody>
        </p:sp>
        <p:sp>
          <p:nvSpPr>
            <p:cNvPr id="20" name="Freeform 19">
              <a:extLst>
                <a:ext uri="{FF2B5EF4-FFF2-40B4-BE49-F238E27FC236}">
                  <a16:creationId xmlns:a16="http://schemas.microsoft.com/office/drawing/2014/main" id="{F259B455-38D9-7C3B-CC03-A5663A661639}"/>
                </a:ext>
              </a:extLst>
            </p:cNvPr>
            <p:cNvSpPr/>
            <p:nvPr/>
          </p:nvSpPr>
          <p:spPr>
            <a:xfrm rot="19828031">
              <a:off x="8393577" y="5297354"/>
              <a:ext cx="405353" cy="532048"/>
            </a:xfrm>
            <a:custGeom>
              <a:avLst/>
              <a:gdLst>
                <a:gd name="connsiteX0" fmla="*/ 0 w 1804132"/>
                <a:gd name="connsiteY0" fmla="*/ 680225 h 870023"/>
                <a:gd name="connsiteX1" fmla="*/ 1215483 w 1804132"/>
                <a:gd name="connsiteY1" fmla="*/ 869795 h 870023"/>
                <a:gd name="connsiteX2" fmla="*/ 1773044 w 1804132"/>
                <a:gd name="connsiteY2" fmla="*/ 646771 h 870023"/>
                <a:gd name="connsiteX3" fmla="*/ 1683834 w 1804132"/>
                <a:gd name="connsiteY3" fmla="*/ 0 h 870023"/>
              </a:gdLst>
              <a:ahLst/>
              <a:cxnLst>
                <a:cxn ang="0">
                  <a:pos x="connsiteX0" y="connsiteY0"/>
                </a:cxn>
                <a:cxn ang="0">
                  <a:pos x="connsiteX1" y="connsiteY1"/>
                </a:cxn>
                <a:cxn ang="0">
                  <a:pos x="connsiteX2" y="connsiteY2"/>
                </a:cxn>
                <a:cxn ang="0">
                  <a:pos x="connsiteX3" y="connsiteY3"/>
                </a:cxn>
              </a:cxnLst>
              <a:rect l="l" t="t" r="r" b="b"/>
              <a:pathLst>
                <a:path w="1804132" h="870023">
                  <a:moveTo>
                    <a:pt x="0" y="680225"/>
                  </a:moveTo>
                  <a:cubicBezTo>
                    <a:pt x="459988" y="777798"/>
                    <a:pt x="919976" y="875371"/>
                    <a:pt x="1215483" y="869795"/>
                  </a:cubicBezTo>
                  <a:cubicBezTo>
                    <a:pt x="1510990" y="864219"/>
                    <a:pt x="1694986" y="791737"/>
                    <a:pt x="1773044" y="646771"/>
                  </a:cubicBezTo>
                  <a:cubicBezTo>
                    <a:pt x="1851102" y="501805"/>
                    <a:pt x="1767468" y="250902"/>
                    <a:pt x="1683834" y="0"/>
                  </a:cubicBezTo>
                </a:path>
              </a:pathLst>
            </a:custGeom>
            <a:noFill/>
            <a:ln w="38100">
              <a:solidFill>
                <a:schemeClr val="tx1">
                  <a:lumMod val="75000"/>
                  <a:lumOff val="2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5F44CC6A-90CA-6CFE-0922-094893A10790}"/>
              </a:ext>
            </a:extLst>
          </p:cNvPr>
          <p:cNvSpPr txBox="1"/>
          <p:nvPr/>
        </p:nvSpPr>
        <p:spPr>
          <a:xfrm>
            <a:off x="550776" y="3779067"/>
            <a:ext cx="1932012" cy="369332"/>
          </a:xfrm>
          <a:prstGeom prst="rect">
            <a:avLst/>
          </a:prstGeom>
          <a:noFill/>
        </p:spPr>
        <p:txBody>
          <a:bodyPr wrap="square" rtlCol="0">
            <a:spAutoFit/>
          </a:bodyPr>
          <a:lstStyle/>
          <a:p>
            <a:pPr algn="ctr"/>
            <a:r>
              <a:rPr lang="en-US" b="1" dirty="0">
                <a:solidFill>
                  <a:srgbClr val="F66060"/>
                </a:solidFill>
              </a:rPr>
              <a:t>Malicious Sender</a:t>
            </a:r>
            <a:endParaRPr lang="en-CA" b="1" dirty="0">
              <a:solidFill>
                <a:srgbClr val="F66060"/>
              </a:solidFill>
            </a:endParaRPr>
          </a:p>
        </p:txBody>
      </p:sp>
      <p:pic>
        <p:nvPicPr>
          <p:cNvPr id="3" name="Picture 8">
            <a:extLst>
              <a:ext uri="{FF2B5EF4-FFF2-40B4-BE49-F238E27FC236}">
                <a16:creationId xmlns:a16="http://schemas.microsoft.com/office/drawing/2014/main" id="{67CF281D-ACE4-E721-DDED-09177ACCFE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90596" y="4215957"/>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1B8676A-53DF-56A0-9145-0848E36C0CAC}"/>
              </a:ext>
            </a:extLst>
          </p:cNvPr>
          <p:cNvSpPr txBox="1"/>
          <p:nvPr/>
        </p:nvSpPr>
        <p:spPr>
          <a:xfrm>
            <a:off x="3531096" y="1441242"/>
            <a:ext cx="1290816" cy="400110"/>
          </a:xfrm>
          <a:prstGeom prst="rect">
            <a:avLst/>
          </a:prstGeom>
          <a:noFill/>
        </p:spPr>
        <p:txBody>
          <a:bodyPr wrap="square">
            <a:spAutoFit/>
          </a:bodyPr>
          <a:lstStyle/>
          <a:p>
            <a:pPr algn="ctr" rtl="0">
              <a:spcBef>
                <a:spcPts val="0"/>
              </a:spcBef>
              <a:spcAft>
                <a:spcPts val="0"/>
              </a:spcAft>
            </a:pPr>
            <a:r>
              <a:rPr lang="en-CA" sz="2000" b="1" i="0" u="none" strike="noStrike">
                <a:solidFill>
                  <a:srgbClr val="F66060"/>
                </a:solidFill>
                <a:effectLst/>
              </a:rPr>
              <a:t>K</a:t>
            </a:r>
            <a:r>
              <a:rPr lang="pt-BR" sz="2000" b="1" i="0" u="none" strike="noStrike">
                <a:solidFill>
                  <a:srgbClr val="F66060"/>
                </a:solidFill>
                <a:effectLst/>
              </a:rPr>
              <a:t>,N</a:t>
            </a:r>
            <a:r>
              <a:rPr lang="en-CA" sz="2000" b="1" i="0" u="none" strike="noStrike" baseline="-25000">
                <a:solidFill>
                  <a:srgbClr val="F66060"/>
                </a:solidFill>
                <a:effectLst/>
              </a:rPr>
              <a:t>1</a:t>
            </a:r>
            <a:r>
              <a:rPr lang="pt-BR" sz="2000" b="1" i="0" u="none" strike="noStrike">
                <a:solidFill>
                  <a:srgbClr val="F66060"/>
                </a:solidFill>
                <a:effectLst/>
              </a:rPr>
              <a:t>,</a:t>
            </a:r>
            <a:r>
              <a:rPr lang="pt-BR" sz="2000" b="1">
                <a:solidFill>
                  <a:srgbClr val="F66060"/>
                </a:solidFill>
              </a:rPr>
              <a:t>A</a:t>
            </a:r>
            <a:r>
              <a:rPr lang="en-CA" sz="2000" b="1" i="0" u="none" strike="noStrike" baseline="-25000">
                <a:solidFill>
                  <a:srgbClr val="F66060"/>
                </a:solidFill>
                <a:effectLst/>
              </a:rPr>
              <a:t>1</a:t>
            </a:r>
            <a:endParaRPr lang="en-CA" sz="2000">
              <a:solidFill>
                <a:srgbClr val="F66060"/>
              </a:solidFill>
              <a:effectLst/>
            </a:endParaRPr>
          </a:p>
        </p:txBody>
      </p:sp>
      <p:sp>
        <p:nvSpPr>
          <p:cNvPr id="13" name="TextBox 12">
            <a:extLst>
              <a:ext uri="{FF2B5EF4-FFF2-40B4-BE49-F238E27FC236}">
                <a16:creationId xmlns:a16="http://schemas.microsoft.com/office/drawing/2014/main" id="{ED500D75-B60F-798F-3C7A-48492DBFF17C}"/>
              </a:ext>
            </a:extLst>
          </p:cNvPr>
          <p:cNvSpPr txBox="1"/>
          <p:nvPr/>
        </p:nvSpPr>
        <p:spPr>
          <a:xfrm>
            <a:off x="3531096" y="4742892"/>
            <a:ext cx="1290816" cy="400110"/>
          </a:xfrm>
          <a:prstGeom prst="rect">
            <a:avLst/>
          </a:prstGeom>
          <a:noFill/>
        </p:spPr>
        <p:txBody>
          <a:bodyPr wrap="square">
            <a:spAutoFit/>
          </a:bodyPr>
          <a:lstStyle/>
          <a:p>
            <a:pPr algn="ctr" rtl="0">
              <a:spcBef>
                <a:spcPts val="0"/>
              </a:spcBef>
              <a:spcAft>
                <a:spcPts val="0"/>
              </a:spcAft>
            </a:pPr>
            <a:r>
              <a:rPr lang="en-CA" sz="2000" b="1" i="0" u="none" strike="noStrike">
                <a:solidFill>
                  <a:srgbClr val="F66060"/>
                </a:solidFill>
                <a:effectLst/>
              </a:rPr>
              <a:t>K</a:t>
            </a:r>
            <a:r>
              <a:rPr lang="pt-BR" sz="2000" b="1" i="0" u="none" strike="noStrike">
                <a:solidFill>
                  <a:srgbClr val="F66060"/>
                </a:solidFill>
                <a:effectLst/>
              </a:rPr>
              <a:t>,N</a:t>
            </a:r>
            <a:r>
              <a:rPr lang="en-CA" sz="2000" b="1" i="0" u="none" strike="noStrike" baseline="-25000">
                <a:solidFill>
                  <a:srgbClr val="F66060"/>
                </a:solidFill>
                <a:effectLst/>
              </a:rPr>
              <a:t>2</a:t>
            </a:r>
            <a:r>
              <a:rPr lang="pt-BR" sz="2000" b="1" i="0" u="none" strike="noStrike">
                <a:solidFill>
                  <a:srgbClr val="F66060"/>
                </a:solidFill>
                <a:effectLst/>
              </a:rPr>
              <a:t>,</a:t>
            </a:r>
            <a:r>
              <a:rPr lang="pt-BR" sz="2000" b="1">
                <a:solidFill>
                  <a:srgbClr val="F66060"/>
                </a:solidFill>
              </a:rPr>
              <a:t>A</a:t>
            </a:r>
            <a:r>
              <a:rPr lang="en-CA" sz="2000" b="1" i="0" u="none" strike="noStrike" baseline="-25000">
                <a:solidFill>
                  <a:srgbClr val="F66060"/>
                </a:solidFill>
                <a:effectLst/>
              </a:rPr>
              <a:t>2</a:t>
            </a:r>
            <a:endParaRPr lang="en-CA" sz="2000">
              <a:solidFill>
                <a:srgbClr val="F66060"/>
              </a:solidFill>
              <a:effectLst/>
            </a:endParaRPr>
          </a:p>
        </p:txBody>
      </p:sp>
      <p:sp>
        <p:nvSpPr>
          <p:cNvPr id="14" name="TextBox 13">
            <a:extLst>
              <a:ext uri="{FF2B5EF4-FFF2-40B4-BE49-F238E27FC236}">
                <a16:creationId xmlns:a16="http://schemas.microsoft.com/office/drawing/2014/main" id="{EA8E7DB8-64DC-0560-1442-B570A95197C3}"/>
              </a:ext>
            </a:extLst>
          </p:cNvPr>
          <p:cNvSpPr txBox="1"/>
          <p:nvPr/>
        </p:nvSpPr>
        <p:spPr>
          <a:xfrm>
            <a:off x="5624951" y="2640165"/>
            <a:ext cx="819129" cy="707886"/>
          </a:xfrm>
          <a:prstGeom prst="rect">
            <a:avLst/>
          </a:prstGeom>
          <a:noFill/>
        </p:spPr>
        <p:txBody>
          <a:bodyPr wrap="square" lIns="91440" tIns="45720" rIns="91440" bIns="45720" anchor="t">
            <a:spAutoFit/>
          </a:bodyPr>
          <a:lstStyle/>
          <a:p>
            <a:pPr algn="ctr"/>
            <a:r>
              <a:rPr lang="pt-BR" sz="2000" b="1">
                <a:solidFill>
                  <a:srgbClr val="F66060"/>
                </a:solidFill>
                <a:ea typeface="+mn-lt"/>
                <a:cs typeface="+mn-lt"/>
              </a:rPr>
              <a:t>C</a:t>
            </a:r>
            <a:endParaRPr lang="pt-BR" sz="2000">
              <a:ea typeface="+mn-lt"/>
              <a:cs typeface="+mn-lt"/>
            </a:endParaRPr>
          </a:p>
          <a:p>
            <a:pPr algn="ctr">
              <a:spcBef>
                <a:spcPts val="0"/>
              </a:spcBef>
              <a:spcAft>
                <a:spcPts val="0"/>
              </a:spcAft>
            </a:pPr>
            <a:endParaRPr lang="pt-BR" sz="2000" b="1">
              <a:solidFill>
                <a:srgbClr val="F66060"/>
              </a:solidFill>
              <a:effectLst/>
              <a:cs typeface="Calibri"/>
            </a:endParaRPr>
          </a:p>
        </p:txBody>
      </p:sp>
      <p:sp>
        <p:nvSpPr>
          <p:cNvPr id="16" name="TextBox 15">
            <a:extLst>
              <a:ext uri="{FF2B5EF4-FFF2-40B4-BE49-F238E27FC236}">
                <a16:creationId xmlns:a16="http://schemas.microsoft.com/office/drawing/2014/main" id="{3977ADEB-3BF8-68F9-A993-00FDE9EDC018}"/>
              </a:ext>
            </a:extLst>
          </p:cNvPr>
          <p:cNvSpPr txBox="1"/>
          <p:nvPr/>
        </p:nvSpPr>
        <p:spPr>
          <a:xfrm>
            <a:off x="2467744" y="2916771"/>
            <a:ext cx="1022508" cy="400110"/>
          </a:xfrm>
          <a:prstGeom prst="rect">
            <a:avLst/>
          </a:prstGeom>
          <a:noFill/>
        </p:spPr>
        <p:txBody>
          <a:bodyPr wrap="square" lIns="91440" tIns="45720" rIns="91440" bIns="45720" anchor="t">
            <a:spAutoFit/>
          </a:bodyPr>
          <a:lstStyle/>
          <a:p>
            <a:pPr algn="ctr" rtl="0">
              <a:spcBef>
                <a:spcPts val="0"/>
              </a:spcBef>
              <a:spcAft>
                <a:spcPts val="0"/>
              </a:spcAft>
            </a:pPr>
            <a:r>
              <a:rPr lang="pt-BR" sz="2000" b="1">
                <a:solidFill>
                  <a:srgbClr val="F66060"/>
                </a:solidFill>
                <a:ea typeface="+mn-lt"/>
                <a:cs typeface="+mn-lt"/>
              </a:rPr>
              <a:t>C</a:t>
            </a:r>
            <a:endParaRPr lang="pt-BR" sz="2000">
              <a:solidFill>
                <a:srgbClr val="F66060"/>
              </a:solidFill>
              <a:effectLst/>
            </a:endParaRPr>
          </a:p>
        </p:txBody>
      </p:sp>
      <p:sp>
        <p:nvSpPr>
          <p:cNvPr id="23" name="TextBox 22">
            <a:extLst>
              <a:ext uri="{FF2B5EF4-FFF2-40B4-BE49-F238E27FC236}">
                <a16:creationId xmlns:a16="http://schemas.microsoft.com/office/drawing/2014/main" id="{A7431CED-FF8B-6518-2D09-42D855A909DD}"/>
              </a:ext>
            </a:extLst>
          </p:cNvPr>
          <p:cNvSpPr txBox="1"/>
          <p:nvPr/>
        </p:nvSpPr>
        <p:spPr>
          <a:xfrm>
            <a:off x="5633712" y="3556381"/>
            <a:ext cx="810367" cy="707886"/>
          </a:xfrm>
          <a:prstGeom prst="rect">
            <a:avLst/>
          </a:prstGeom>
          <a:noFill/>
        </p:spPr>
        <p:txBody>
          <a:bodyPr wrap="square" lIns="91440" tIns="45720" rIns="91440" bIns="45720" anchor="t">
            <a:spAutoFit/>
          </a:bodyPr>
          <a:lstStyle/>
          <a:p>
            <a:pPr algn="ctr"/>
            <a:r>
              <a:rPr lang="pt-BR" sz="2000" b="1">
                <a:solidFill>
                  <a:srgbClr val="F66060"/>
                </a:solidFill>
                <a:ea typeface="+mn-lt"/>
                <a:cs typeface="+mn-lt"/>
              </a:rPr>
              <a:t>C</a:t>
            </a:r>
            <a:endParaRPr lang="pt-BR" sz="2000">
              <a:ea typeface="+mn-lt"/>
              <a:cs typeface="+mn-lt"/>
            </a:endParaRPr>
          </a:p>
          <a:p>
            <a:pPr algn="ctr">
              <a:spcBef>
                <a:spcPts val="0"/>
              </a:spcBef>
              <a:spcAft>
                <a:spcPts val="0"/>
              </a:spcAft>
            </a:pPr>
            <a:endParaRPr lang="pt-BR" sz="2000" b="1">
              <a:solidFill>
                <a:srgbClr val="F66060"/>
              </a:solidFill>
              <a:effectLst/>
              <a:cs typeface="Calibri"/>
            </a:endParaRPr>
          </a:p>
        </p:txBody>
      </p:sp>
      <p:pic>
        <p:nvPicPr>
          <p:cNvPr id="25" name="Picture 24">
            <a:extLst>
              <a:ext uri="{FF2B5EF4-FFF2-40B4-BE49-F238E27FC236}">
                <a16:creationId xmlns:a16="http://schemas.microsoft.com/office/drawing/2014/main" id="{180BE6A2-4A5A-5FA4-9673-26C5D67ABDA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9883437" y="4304626"/>
            <a:ext cx="735142" cy="735142"/>
          </a:xfrm>
          <a:prstGeom prst="rect">
            <a:avLst/>
          </a:prstGeom>
        </p:spPr>
      </p:pic>
    </p:spTree>
    <p:custDataLst>
      <p:tags r:id="rId1"/>
    </p:custDataLst>
    <p:extLst>
      <p:ext uri="{BB962C8B-B14F-4D97-AF65-F5344CB8AC3E}">
        <p14:creationId xmlns:p14="http://schemas.microsoft.com/office/powerpoint/2010/main" val="221488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86C38-DDCA-1A56-A36B-F4EE74132CA2}"/>
              </a:ext>
            </a:extLst>
          </p:cNvPr>
          <p:cNvSpPr>
            <a:spLocks noGrp="1"/>
          </p:cNvSpPr>
          <p:nvPr>
            <p:ph type="title"/>
          </p:nvPr>
        </p:nvSpPr>
        <p:spPr/>
        <p:txBody>
          <a:bodyPr/>
          <a:lstStyle/>
          <a:p>
            <a:r>
              <a:rPr lang="en-US"/>
              <a:t>In-use AEAD schemes are not </a:t>
            </a:r>
            <a:r>
              <a:rPr lang="en-US" i="1"/>
              <a:t>context committing</a:t>
            </a:r>
          </a:p>
        </p:txBody>
      </p:sp>
      <p:sp>
        <p:nvSpPr>
          <p:cNvPr id="3" name="Slide Number Placeholder 2">
            <a:extLst>
              <a:ext uri="{FF2B5EF4-FFF2-40B4-BE49-F238E27FC236}">
                <a16:creationId xmlns:a16="http://schemas.microsoft.com/office/drawing/2014/main" id="{D269022B-465D-D11F-3E45-EC66CB2005AC}"/>
              </a:ext>
            </a:extLst>
          </p:cNvPr>
          <p:cNvSpPr>
            <a:spLocks noGrp="1"/>
          </p:cNvSpPr>
          <p:nvPr>
            <p:ph type="sldNum" sz="quarter" idx="12"/>
          </p:nvPr>
        </p:nvSpPr>
        <p:spPr/>
        <p:txBody>
          <a:bodyPr/>
          <a:lstStyle/>
          <a:p>
            <a:fld id="{6D0B039C-C501-4130-90A9-BBE01EFE398C}" type="slidenum">
              <a:rPr lang="en-CA" smtClean="0"/>
              <a:t>16</a:t>
            </a:fld>
            <a:endParaRPr lang="en-CA"/>
          </a:p>
        </p:txBody>
      </p:sp>
      <p:sp>
        <p:nvSpPr>
          <p:cNvPr id="4" name="TextBox 3">
            <a:extLst>
              <a:ext uri="{FF2B5EF4-FFF2-40B4-BE49-F238E27FC236}">
                <a16:creationId xmlns:a16="http://schemas.microsoft.com/office/drawing/2014/main" id="{FA0A7D83-5FD5-8C5F-FAC5-760CA2B6FED2}"/>
              </a:ext>
            </a:extLst>
          </p:cNvPr>
          <p:cNvSpPr txBox="1"/>
          <p:nvPr/>
        </p:nvSpPr>
        <p:spPr>
          <a:xfrm>
            <a:off x="671907" y="1492879"/>
            <a:ext cx="7140850" cy="3046988"/>
          </a:xfrm>
          <a:prstGeom prst="rect">
            <a:avLst/>
          </a:prstGeom>
          <a:noFill/>
        </p:spPr>
        <p:txBody>
          <a:bodyPr wrap="square" rtlCol="0">
            <a:spAutoFit/>
          </a:bodyPr>
          <a:lstStyle/>
          <a:p>
            <a:r>
              <a:rPr lang="en-US" sz="2400" dirty="0">
                <a:solidFill>
                  <a:schemeClr val="tx1">
                    <a:lumMod val="75000"/>
                    <a:lumOff val="25000"/>
                  </a:schemeClr>
                </a:solidFill>
              </a:rPr>
              <a:t>For AEAD = XXX computationally efficient to find </a:t>
            </a:r>
          </a:p>
          <a:p>
            <a:endParaRPr lang="en-US" sz="2400" dirty="0">
              <a:solidFill>
                <a:schemeClr val="tx1">
                  <a:lumMod val="75000"/>
                  <a:lumOff val="25000"/>
                </a:schemeClr>
              </a:solidFill>
            </a:endParaRPr>
          </a:p>
          <a:p>
            <a:endParaRPr lang="en-US" sz="2400" dirty="0">
              <a:solidFill>
                <a:schemeClr val="tx1">
                  <a:lumMod val="75000"/>
                  <a:lumOff val="25000"/>
                </a:schemeClr>
              </a:solidFill>
            </a:endParaRPr>
          </a:p>
          <a:p>
            <a:r>
              <a:rPr lang="en-US" sz="2400" dirty="0">
                <a:solidFill>
                  <a:schemeClr val="tx1">
                    <a:lumMod val="75000"/>
                    <a:lumOff val="25000"/>
                  </a:schemeClr>
                </a:solidFill>
              </a:rPr>
              <a:t>such that decryption</a:t>
            </a:r>
          </a:p>
          <a:p>
            <a:endParaRPr lang="en-US" sz="2400" b="1" dirty="0">
              <a:solidFill>
                <a:schemeClr val="tx1">
                  <a:lumMod val="75000"/>
                  <a:lumOff val="25000"/>
                </a:schemeClr>
              </a:solidFill>
            </a:endParaRPr>
          </a:p>
          <a:p>
            <a:r>
              <a:rPr lang="en-US" sz="2400" b="1" dirty="0">
                <a:solidFill>
                  <a:schemeClr val="tx1">
                    <a:lumMod val="75000"/>
                    <a:lumOff val="25000"/>
                  </a:schemeClr>
                </a:solidFill>
              </a:rPr>
              <a:t>		</a:t>
            </a:r>
            <a:endParaRPr lang="en-US" sz="2400" dirty="0">
              <a:solidFill>
                <a:schemeClr val="tx1">
                  <a:lumMod val="75000"/>
                  <a:lumOff val="25000"/>
                </a:schemeClr>
              </a:solidFill>
            </a:endParaRPr>
          </a:p>
          <a:p>
            <a:endParaRPr lang="en-US" sz="2400" dirty="0">
              <a:solidFill>
                <a:schemeClr val="tx1">
                  <a:lumMod val="75000"/>
                  <a:lumOff val="25000"/>
                </a:schemeClr>
              </a:solidFill>
            </a:endParaRPr>
          </a:p>
          <a:p>
            <a:r>
              <a:rPr lang="en-US" sz="2400" dirty="0">
                <a:solidFill>
                  <a:schemeClr val="tx1">
                    <a:lumMod val="75000"/>
                    <a:lumOff val="25000"/>
                  </a:schemeClr>
                </a:solidFill>
              </a:rPr>
              <a:t>succeeds</a:t>
            </a:r>
            <a:endParaRPr lang="en-US" sz="2400" b="1" dirty="0">
              <a:solidFill>
                <a:schemeClr val="tx1">
                  <a:lumMod val="75000"/>
                  <a:lumOff val="25000"/>
                </a:schemeClr>
              </a:solidFill>
            </a:endParaRPr>
          </a:p>
        </p:txBody>
      </p:sp>
      <p:sp>
        <p:nvSpPr>
          <p:cNvPr id="16" name="TextBox 15">
            <a:extLst>
              <a:ext uri="{FF2B5EF4-FFF2-40B4-BE49-F238E27FC236}">
                <a16:creationId xmlns:a16="http://schemas.microsoft.com/office/drawing/2014/main" id="{D8C135E2-2398-E604-7CF6-5A2DE34EE489}"/>
              </a:ext>
            </a:extLst>
          </p:cNvPr>
          <p:cNvSpPr txBox="1"/>
          <p:nvPr/>
        </p:nvSpPr>
        <p:spPr>
          <a:xfrm>
            <a:off x="1151869" y="2044119"/>
            <a:ext cx="6099716" cy="461665"/>
          </a:xfrm>
          <a:prstGeom prst="rect">
            <a:avLst/>
          </a:prstGeom>
          <a:noFill/>
        </p:spPr>
        <p:txBody>
          <a:bodyPr wrap="square">
            <a:spAutoFit/>
          </a:bodyPr>
          <a:lstStyle/>
          <a:p>
            <a:pPr lvl="1"/>
            <a:r>
              <a:rPr lang="en-US" sz="2400" b="1" dirty="0"/>
              <a:t>(</a:t>
            </a:r>
            <a:r>
              <a:rPr lang="en-CA" sz="2400" b="1" i="0" u="none" strike="noStrike" dirty="0">
                <a:solidFill>
                  <a:srgbClr val="F66060"/>
                </a:solidFill>
                <a:effectLst/>
              </a:rPr>
              <a:t>K</a:t>
            </a:r>
            <a:r>
              <a:rPr lang="en-CA" sz="2400" b="1" baseline="-25000" dirty="0">
                <a:solidFill>
                  <a:srgbClr val="F66060"/>
                </a:solidFill>
              </a:rPr>
              <a:t>1</a:t>
            </a:r>
            <a:r>
              <a:rPr lang="en-US" sz="2400" dirty="0">
                <a:solidFill>
                  <a:schemeClr val="tx1">
                    <a:lumMod val="75000"/>
                    <a:lumOff val="25000"/>
                  </a:schemeClr>
                </a:solidFill>
              </a:rPr>
              <a:t>,</a:t>
            </a:r>
            <a:r>
              <a:rPr lang="en-US" sz="2400" b="1" dirty="0">
                <a:solidFill>
                  <a:srgbClr val="F66060"/>
                </a:solidFill>
              </a:rPr>
              <a:t> N</a:t>
            </a:r>
            <a:r>
              <a:rPr lang="en-CA" sz="2400" b="1" baseline="-25000" dirty="0">
                <a:solidFill>
                  <a:srgbClr val="F66060"/>
                </a:solidFill>
              </a:rPr>
              <a:t>1 </a:t>
            </a:r>
            <a:r>
              <a:rPr lang="en-US" sz="2400" dirty="0">
                <a:solidFill>
                  <a:schemeClr val="tx1">
                    <a:lumMod val="75000"/>
                    <a:lumOff val="25000"/>
                  </a:schemeClr>
                </a:solidFill>
              </a:rPr>
              <a:t>, </a:t>
            </a:r>
            <a:r>
              <a:rPr lang="en-US" sz="2400" b="1" dirty="0">
                <a:solidFill>
                  <a:srgbClr val="F66060"/>
                </a:solidFill>
              </a:rPr>
              <a:t>A</a:t>
            </a:r>
            <a:r>
              <a:rPr lang="en-CA" sz="2400" b="1" baseline="-25000" dirty="0">
                <a:solidFill>
                  <a:srgbClr val="F66060"/>
                </a:solidFill>
              </a:rPr>
              <a:t>1</a:t>
            </a:r>
            <a:r>
              <a:rPr lang="en-US" sz="2400" b="1" dirty="0"/>
              <a:t>)</a:t>
            </a:r>
            <a:r>
              <a:rPr lang="en-CA" sz="2400" b="1" baseline="-25000" dirty="0">
                <a:solidFill>
                  <a:srgbClr val="F66060"/>
                </a:solidFill>
              </a:rPr>
              <a:t>    </a:t>
            </a:r>
            <a:r>
              <a:rPr lang="en-US" sz="2400" dirty="0">
                <a:solidFill>
                  <a:schemeClr val="tx1">
                    <a:lumMod val="75000"/>
                    <a:lumOff val="25000"/>
                  </a:schemeClr>
                </a:solidFill>
              </a:rPr>
              <a:t>≠ </a:t>
            </a:r>
            <a:r>
              <a:rPr lang="en-CA" sz="2400" b="1" dirty="0">
                <a:solidFill>
                  <a:srgbClr val="F66060"/>
                </a:solidFill>
              </a:rPr>
              <a:t>	</a:t>
            </a:r>
            <a:r>
              <a:rPr lang="en-US" sz="2400" b="1" dirty="0">
                <a:solidFill>
                  <a:srgbClr val="F66060"/>
                </a:solidFill>
              </a:rPr>
              <a:t> </a:t>
            </a:r>
            <a:r>
              <a:rPr lang="en-US" sz="2400" b="1" dirty="0"/>
              <a:t>(</a:t>
            </a:r>
            <a:r>
              <a:rPr lang="en-CA" sz="2400" b="1" dirty="0">
                <a:solidFill>
                  <a:srgbClr val="F66060"/>
                </a:solidFill>
              </a:rPr>
              <a:t>K</a:t>
            </a:r>
            <a:r>
              <a:rPr lang="en-CA" sz="2400" b="1" baseline="-25000" dirty="0">
                <a:solidFill>
                  <a:srgbClr val="F66060"/>
                </a:solidFill>
              </a:rPr>
              <a:t>2</a:t>
            </a:r>
            <a:r>
              <a:rPr lang="en-US" sz="2400" dirty="0">
                <a:solidFill>
                  <a:schemeClr val="tx1">
                    <a:lumMod val="75000"/>
                    <a:lumOff val="25000"/>
                  </a:schemeClr>
                </a:solidFill>
              </a:rPr>
              <a:t>, </a:t>
            </a:r>
            <a:r>
              <a:rPr lang="en-US" sz="2400" b="1" dirty="0">
                <a:solidFill>
                  <a:srgbClr val="F66060"/>
                </a:solidFill>
              </a:rPr>
              <a:t>N</a:t>
            </a:r>
            <a:r>
              <a:rPr lang="en-CA" sz="2400" b="1" baseline="-25000" dirty="0">
                <a:solidFill>
                  <a:srgbClr val="F66060"/>
                </a:solidFill>
              </a:rPr>
              <a:t>2</a:t>
            </a:r>
            <a:r>
              <a:rPr lang="en-US" sz="2400" dirty="0">
                <a:solidFill>
                  <a:schemeClr val="tx1">
                    <a:lumMod val="75000"/>
                    <a:lumOff val="25000"/>
                  </a:schemeClr>
                </a:solidFill>
              </a:rPr>
              <a:t>, </a:t>
            </a:r>
            <a:r>
              <a:rPr lang="en-US" sz="2400" b="1" dirty="0">
                <a:solidFill>
                  <a:srgbClr val="F66060"/>
                </a:solidFill>
              </a:rPr>
              <a:t>A</a:t>
            </a:r>
            <a:r>
              <a:rPr lang="en-CA" sz="2400" b="1" baseline="-25000" dirty="0">
                <a:solidFill>
                  <a:srgbClr val="F66060"/>
                </a:solidFill>
              </a:rPr>
              <a:t>2</a:t>
            </a:r>
            <a:r>
              <a:rPr lang="en-US" sz="2400" b="1" dirty="0"/>
              <a:t>)</a:t>
            </a:r>
            <a:r>
              <a:rPr lang="en-CA" sz="2400" b="1" baseline="-25000" dirty="0">
                <a:solidFill>
                  <a:srgbClr val="F66060"/>
                </a:solidFill>
              </a:rPr>
              <a:t>     </a:t>
            </a:r>
            <a:r>
              <a:rPr lang="en-US" sz="2400" dirty="0">
                <a:solidFill>
                  <a:schemeClr val="tx1">
                    <a:lumMod val="75000"/>
                    <a:lumOff val="25000"/>
                  </a:schemeClr>
                </a:solidFill>
              </a:rPr>
              <a:t>and   </a:t>
            </a:r>
            <a:r>
              <a:rPr lang="pt-BR" sz="2400" b="1" i="0" u="none" strike="noStrike" dirty="0">
                <a:solidFill>
                  <a:srgbClr val="F66060"/>
                </a:solidFill>
                <a:effectLst/>
              </a:rPr>
              <a:t>C</a:t>
            </a:r>
            <a:endParaRPr lang="en-US" sz="2400" dirty="0">
              <a:solidFill>
                <a:schemeClr val="tx1">
                  <a:lumMod val="75000"/>
                  <a:lumOff val="25000"/>
                </a:schemeClr>
              </a:solidFill>
            </a:endParaRPr>
          </a:p>
        </p:txBody>
      </p:sp>
      <p:sp>
        <p:nvSpPr>
          <p:cNvPr id="17" name="TextBox 16">
            <a:extLst>
              <a:ext uri="{FF2B5EF4-FFF2-40B4-BE49-F238E27FC236}">
                <a16:creationId xmlns:a16="http://schemas.microsoft.com/office/drawing/2014/main" id="{420BD671-29B3-299D-4C0E-D72DD3B51ED1}"/>
              </a:ext>
            </a:extLst>
          </p:cNvPr>
          <p:cNvSpPr txBox="1"/>
          <p:nvPr/>
        </p:nvSpPr>
        <p:spPr>
          <a:xfrm>
            <a:off x="1676842" y="3107327"/>
            <a:ext cx="4377160" cy="830997"/>
          </a:xfrm>
          <a:prstGeom prst="rect">
            <a:avLst/>
          </a:prstGeom>
          <a:noFill/>
        </p:spPr>
        <p:txBody>
          <a:bodyPr wrap="none" rtlCol="0">
            <a:spAutoFit/>
          </a:bodyPr>
          <a:lstStyle/>
          <a:p>
            <a:r>
              <a:rPr lang="en-US" sz="2400" b="1">
                <a:solidFill>
                  <a:schemeClr val="tx1">
                    <a:lumMod val="75000"/>
                    <a:lumOff val="25000"/>
                  </a:schemeClr>
                </a:solidFill>
              </a:rPr>
              <a:t>M</a:t>
            </a:r>
            <a:r>
              <a:rPr lang="en-US" sz="2400" b="1" baseline="-25000">
                <a:solidFill>
                  <a:schemeClr val="tx1">
                    <a:lumMod val="75000"/>
                    <a:lumOff val="25000"/>
                  </a:schemeClr>
                </a:solidFill>
              </a:rPr>
              <a:t>1  </a:t>
            </a:r>
            <a:r>
              <a:rPr lang="en-US" sz="2400" b="1">
                <a:solidFill>
                  <a:schemeClr val="tx1">
                    <a:lumMod val="75000"/>
                    <a:lumOff val="25000"/>
                  </a:schemeClr>
                </a:solidFill>
              </a:rPr>
              <a:t>= </a:t>
            </a:r>
            <a:r>
              <a:rPr lang="en-US" sz="2400" err="1">
                <a:solidFill>
                  <a:schemeClr val="tx1">
                    <a:lumMod val="75000"/>
                    <a:lumOff val="25000"/>
                  </a:schemeClr>
                </a:solidFill>
              </a:rPr>
              <a:t>AEAD.Dec</a:t>
            </a:r>
            <a:r>
              <a:rPr lang="en-US" sz="2400">
                <a:solidFill>
                  <a:schemeClr val="tx1">
                    <a:lumMod val="75000"/>
                    <a:lumOff val="25000"/>
                  </a:schemeClr>
                </a:solidFill>
              </a:rPr>
              <a:t>(</a:t>
            </a:r>
            <a:r>
              <a:rPr lang="en-CA" sz="2400" b="1" i="0" u="none" strike="noStrike">
                <a:solidFill>
                  <a:srgbClr val="F66060"/>
                </a:solidFill>
                <a:effectLst/>
              </a:rPr>
              <a:t>K</a:t>
            </a:r>
            <a:r>
              <a:rPr lang="en-CA" sz="2400" b="1" i="0" u="none" strike="noStrike" baseline="-25000">
                <a:solidFill>
                  <a:srgbClr val="F66060"/>
                </a:solidFill>
                <a:effectLst/>
              </a:rPr>
              <a:t>1</a:t>
            </a:r>
            <a:r>
              <a:rPr lang="en-US" sz="2400" b="1">
                <a:solidFill>
                  <a:srgbClr val="F66060"/>
                </a:solidFill>
              </a:rPr>
              <a:t> N</a:t>
            </a:r>
            <a:r>
              <a:rPr lang="en-CA" sz="2400" b="1" baseline="-25000">
                <a:solidFill>
                  <a:srgbClr val="F66060"/>
                </a:solidFill>
              </a:rPr>
              <a:t>1</a:t>
            </a:r>
            <a:r>
              <a:rPr lang="en-US" sz="2400">
                <a:solidFill>
                  <a:schemeClr val="tx1">
                    <a:lumMod val="75000"/>
                    <a:lumOff val="25000"/>
                  </a:schemeClr>
                </a:solidFill>
              </a:rPr>
              <a:t>,</a:t>
            </a:r>
            <a:r>
              <a:rPr lang="en-US" sz="2400" b="1">
                <a:solidFill>
                  <a:srgbClr val="F66060"/>
                </a:solidFill>
              </a:rPr>
              <a:t>A</a:t>
            </a:r>
            <a:r>
              <a:rPr lang="en-CA" sz="2400" b="1" baseline="-25000">
                <a:solidFill>
                  <a:srgbClr val="F66060"/>
                </a:solidFill>
              </a:rPr>
              <a:t>1</a:t>
            </a:r>
            <a:r>
              <a:rPr lang="en-US" sz="2400">
                <a:solidFill>
                  <a:schemeClr val="tx1">
                    <a:lumMod val="75000"/>
                    <a:lumOff val="25000"/>
                  </a:schemeClr>
                </a:solidFill>
              </a:rPr>
              <a:t>,</a:t>
            </a:r>
            <a:r>
              <a:rPr lang="en-CA" sz="2400" b="1" i="0" u="none" strike="noStrike">
                <a:solidFill>
                  <a:srgbClr val="F66060"/>
                </a:solidFill>
                <a:effectLst/>
              </a:rPr>
              <a:t>C</a:t>
            </a:r>
            <a:r>
              <a:rPr lang="en-US" sz="2400">
                <a:solidFill>
                  <a:schemeClr val="tx1">
                    <a:lumMod val="75000"/>
                    <a:lumOff val="25000"/>
                  </a:schemeClr>
                </a:solidFill>
              </a:rPr>
              <a:t>)            </a:t>
            </a:r>
          </a:p>
          <a:p>
            <a:r>
              <a:rPr lang="en-US" sz="2400" b="1">
                <a:solidFill>
                  <a:schemeClr val="tx1">
                    <a:lumMod val="75000"/>
                    <a:lumOff val="25000"/>
                  </a:schemeClr>
                </a:solidFill>
              </a:rPr>
              <a:t>M</a:t>
            </a:r>
            <a:r>
              <a:rPr lang="en-US" sz="2400" b="1" baseline="-25000">
                <a:solidFill>
                  <a:schemeClr val="tx1">
                    <a:lumMod val="75000"/>
                    <a:lumOff val="25000"/>
                  </a:schemeClr>
                </a:solidFill>
              </a:rPr>
              <a:t>2  </a:t>
            </a:r>
            <a:r>
              <a:rPr lang="en-US" sz="2400">
                <a:solidFill>
                  <a:schemeClr val="tx1">
                    <a:lumMod val="75000"/>
                    <a:lumOff val="25000"/>
                  </a:schemeClr>
                </a:solidFill>
              </a:rPr>
              <a:t>= </a:t>
            </a:r>
            <a:r>
              <a:rPr lang="en-US" sz="2400" err="1">
                <a:solidFill>
                  <a:schemeClr val="tx1">
                    <a:lumMod val="75000"/>
                    <a:lumOff val="25000"/>
                  </a:schemeClr>
                </a:solidFill>
              </a:rPr>
              <a:t>AEAD.Dec</a:t>
            </a:r>
            <a:r>
              <a:rPr lang="en-US" sz="2400">
                <a:solidFill>
                  <a:schemeClr val="tx1">
                    <a:lumMod val="75000"/>
                    <a:lumOff val="25000"/>
                  </a:schemeClr>
                </a:solidFill>
              </a:rPr>
              <a:t>(</a:t>
            </a:r>
            <a:r>
              <a:rPr lang="en-CA" sz="2400" b="1" i="0" u="none" strike="noStrike">
                <a:solidFill>
                  <a:srgbClr val="F66060"/>
                </a:solidFill>
                <a:effectLst/>
              </a:rPr>
              <a:t>K</a:t>
            </a:r>
            <a:r>
              <a:rPr lang="en-CA" sz="2400" b="1" i="0" u="none" strike="noStrike" baseline="-25000">
                <a:solidFill>
                  <a:srgbClr val="F66060"/>
                </a:solidFill>
                <a:effectLst/>
              </a:rPr>
              <a:t>2</a:t>
            </a:r>
            <a:r>
              <a:rPr lang="en-CA" sz="2400" b="0" i="0" u="none" strike="noStrike">
                <a:solidFill>
                  <a:srgbClr val="F66060"/>
                </a:solidFill>
                <a:effectLst/>
              </a:rPr>
              <a:t>,</a:t>
            </a:r>
            <a:r>
              <a:rPr lang="en-CA" sz="2400" b="1" i="0" u="none" strike="noStrike">
                <a:solidFill>
                  <a:srgbClr val="F66060"/>
                </a:solidFill>
                <a:effectLst/>
              </a:rPr>
              <a:t>N</a:t>
            </a:r>
            <a:r>
              <a:rPr lang="en-CA" sz="2400" b="1" baseline="-25000">
                <a:solidFill>
                  <a:srgbClr val="F66060"/>
                </a:solidFill>
              </a:rPr>
              <a:t>2</a:t>
            </a:r>
            <a:r>
              <a:rPr lang="en-CA" sz="2400" b="0" i="0" u="none" strike="noStrike">
                <a:solidFill>
                  <a:srgbClr val="F66060"/>
                </a:solidFill>
                <a:effectLst/>
              </a:rPr>
              <a:t>,</a:t>
            </a:r>
            <a:r>
              <a:rPr lang="en-CA" sz="2400" b="1" i="0" u="none" strike="noStrike">
                <a:solidFill>
                  <a:srgbClr val="F66060"/>
                </a:solidFill>
                <a:effectLst/>
              </a:rPr>
              <a:t>A</a:t>
            </a:r>
            <a:r>
              <a:rPr lang="en-CA" sz="2400" b="1" baseline="-25000">
                <a:solidFill>
                  <a:srgbClr val="F66060"/>
                </a:solidFill>
              </a:rPr>
              <a:t>2</a:t>
            </a:r>
            <a:r>
              <a:rPr lang="en-CA" sz="2400" b="1" i="0" u="none" strike="noStrike">
                <a:solidFill>
                  <a:srgbClr val="F66060"/>
                </a:solidFill>
                <a:effectLst/>
              </a:rPr>
              <a:t>,C</a:t>
            </a:r>
            <a:r>
              <a:rPr lang="en-US" sz="2400">
                <a:solidFill>
                  <a:schemeClr val="tx1">
                    <a:lumMod val="75000"/>
                    <a:lumOff val="25000"/>
                  </a:schemeClr>
                </a:solidFill>
              </a:rPr>
              <a:t>)</a:t>
            </a:r>
            <a:endParaRPr lang="en-US" sz="2400"/>
          </a:p>
        </p:txBody>
      </p:sp>
      <p:sp>
        <p:nvSpPr>
          <p:cNvPr id="18" name="TextBox 17">
            <a:extLst>
              <a:ext uri="{FF2B5EF4-FFF2-40B4-BE49-F238E27FC236}">
                <a16:creationId xmlns:a16="http://schemas.microsoft.com/office/drawing/2014/main" id="{BCDBBAB6-1553-E38F-9977-9E10BC96D4AD}"/>
              </a:ext>
            </a:extLst>
          </p:cNvPr>
          <p:cNvSpPr txBox="1"/>
          <p:nvPr/>
        </p:nvSpPr>
        <p:spPr>
          <a:xfrm>
            <a:off x="631302" y="4825813"/>
            <a:ext cx="7140850" cy="461665"/>
          </a:xfrm>
          <a:prstGeom prst="rect">
            <a:avLst/>
          </a:prstGeom>
          <a:noFill/>
        </p:spPr>
        <p:txBody>
          <a:bodyPr wrap="square" rtlCol="0">
            <a:spAutoFit/>
          </a:bodyPr>
          <a:lstStyle/>
          <a:p>
            <a:r>
              <a:rPr lang="en-US" sz="2400" b="1">
                <a:solidFill>
                  <a:schemeClr val="tx1">
                    <a:lumMod val="75000"/>
                    <a:lumOff val="25000"/>
                  </a:schemeClr>
                </a:solidFill>
              </a:rPr>
              <a:t>Large space of definitions </a:t>
            </a:r>
            <a:r>
              <a:rPr lang="en-US" sz="2400" b="1">
                <a:solidFill>
                  <a:schemeClr val="bg1">
                    <a:lumMod val="50000"/>
                  </a:schemeClr>
                </a:solidFill>
              </a:rPr>
              <a:t>[BT22, CR22, MLGR23]</a:t>
            </a:r>
          </a:p>
        </p:txBody>
      </p:sp>
      <p:sp>
        <p:nvSpPr>
          <p:cNvPr id="19" name="TextBox 18">
            <a:extLst>
              <a:ext uri="{FF2B5EF4-FFF2-40B4-BE49-F238E27FC236}">
                <a16:creationId xmlns:a16="http://schemas.microsoft.com/office/drawing/2014/main" id="{D679402C-42B0-FECC-7272-D7922C9DB446}"/>
              </a:ext>
            </a:extLst>
          </p:cNvPr>
          <p:cNvSpPr txBox="1"/>
          <p:nvPr/>
        </p:nvSpPr>
        <p:spPr>
          <a:xfrm>
            <a:off x="6860714" y="2886847"/>
            <a:ext cx="1612429" cy="830997"/>
          </a:xfrm>
          <a:prstGeom prst="rect">
            <a:avLst/>
          </a:prstGeom>
          <a:noFill/>
          <a:ln>
            <a:solidFill>
              <a:srgbClr val="00B050"/>
            </a:solidFill>
          </a:ln>
        </p:spPr>
        <p:txBody>
          <a:bodyPr wrap="none" rtlCol="0">
            <a:spAutoFit/>
          </a:bodyPr>
          <a:lstStyle/>
          <a:p>
            <a:r>
              <a:rPr lang="en-US" sz="2400"/>
              <a:t>Context </a:t>
            </a:r>
          </a:p>
          <a:p>
            <a:r>
              <a:rPr lang="en-US" sz="2400"/>
              <a:t>committing</a:t>
            </a:r>
          </a:p>
        </p:txBody>
      </p:sp>
      <p:sp>
        <p:nvSpPr>
          <p:cNvPr id="20" name="TextBox 19">
            <a:extLst>
              <a:ext uri="{FF2B5EF4-FFF2-40B4-BE49-F238E27FC236}">
                <a16:creationId xmlns:a16="http://schemas.microsoft.com/office/drawing/2014/main" id="{49516AFE-A160-94FE-A4AC-E670B8D660BD}"/>
              </a:ext>
            </a:extLst>
          </p:cNvPr>
          <p:cNvSpPr txBox="1"/>
          <p:nvPr/>
        </p:nvSpPr>
        <p:spPr>
          <a:xfrm>
            <a:off x="9712285" y="2886848"/>
            <a:ext cx="1612429" cy="830997"/>
          </a:xfrm>
          <a:prstGeom prst="rect">
            <a:avLst/>
          </a:prstGeom>
          <a:noFill/>
          <a:ln>
            <a:solidFill>
              <a:srgbClr val="00B050"/>
            </a:solidFill>
          </a:ln>
        </p:spPr>
        <p:txBody>
          <a:bodyPr wrap="none" rtlCol="0">
            <a:spAutoFit/>
          </a:bodyPr>
          <a:lstStyle/>
          <a:p>
            <a:r>
              <a:rPr lang="en-US" sz="2400"/>
              <a:t>Key </a:t>
            </a:r>
          </a:p>
          <a:p>
            <a:r>
              <a:rPr lang="en-US" sz="2400"/>
              <a:t>committing</a:t>
            </a:r>
          </a:p>
        </p:txBody>
      </p:sp>
      <p:cxnSp>
        <p:nvCxnSpPr>
          <p:cNvPr id="21" name="Straight Arrow Connector 20">
            <a:extLst>
              <a:ext uri="{FF2B5EF4-FFF2-40B4-BE49-F238E27FC236}">
                <a16:creationId xmlns:a16="http://schemas.microsoft.com/office/drawing/2014/main" id="{788E3E8E-B208-BDD7-1190-AAC29277CF8B}"/>
              </a:ext>
            </a:extLst>
          </p:cNvPr>
          <p:cNvCxnSpPr/>
          <p:nvPr/>
        </p:nvCxnSpPr>
        <p:spPr>
          <a:xfrm>
            <a:off x="8645487" y="3153882"/>
            <a:ext cx="93670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E022C7-E818-37E8-6036-47011383E66E}"/>
              </a:ext>
            </a:extLst>
          </p:cNvPr>
          <p:cNvCxnSpPr>
            <a:cxnSpLocks/>
          </p:cNvCxnSpPr>
          <p:nvPr/>
        </p:nvCxnSpPr>
        <p:spPr>
          <a:xfrm flipH="1">
            <a:off x="8597167" y="3473548"/>
            <a:ext cx="93670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Cross 22">
            <a:extLst>
              <a:ext uri="{FF2B5EF4-FFF2-40B4-BE49-F238E27FC236}">
                <a16:creationId xmlns:a16="http://schemas.microsoft.com/office/drawing/2014/main" id="{FB2EE3AE-EDCD-5793-7B33-61AD2D6798A3}"/>
              </a:ext>
            </a:extLst>
          </p:cNvPr>
          <p:cNvSpPr/>
          <p:nvPr/>
        </p:nvSpPr>
        <p:spPr>
          <a:xfrm rot="2615552">
            <a:off x="8895196" y="3226292"/>
            <a:ext cx="510829" cy="513843"/>
          </a:xfrm>
          <a:prstGeom prst="plus">
            <a:avLst>
              <a:gd name="adj" fmla="val 4493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DBB5BBB-EC72-EA49-F6CB-3CD4675D4BD3}"/>
                  </a:ext>
                </a:extLst>
              </p:cNvPr>
              <p:cNvSpPr txBox="1"/>
              <p:nvPr/>
            </p:nvSpPr>
            <p:spPr>
              <a:xfrm>
                <a:off x="631302" y="5365121"/>
                <a:ext cx="7140850" cy="1200329"/>
              </a:xfrm>
              <a:prstGeom prst="rect">
                <a:avLst/>
              </a:prstGeom>
              <a:noFill/>
            </p:spPr>
            <p:txBody>
              <a:bodyPr wrap="square" rtlCol="0">
                <a:spAutoFit/>
              </a:bodyPr>
              <a:lstStyle/>
              <a:p>
                <a:r>
                  <a:rPr lang="en-US" sz="2400">
                    <a:solidFill>
                      <a:schemeClr val="tx1">
                        <a:lumMod val="75000"/>
                        <a:lumOff val="25000"/>
                      </a:schemeClr>
                    </a:solidFill>
                  </a:rPr>
                  <a:t>Analogous to hash functions:</a:t>
                </a:r>
              </a:p>
              <a:p>
                <a:pPr algn="ctr"/>
                <a:r>
                  <a:rPr lang="en-US" sz="2400">
                    <a:solidFill>
                      <a:schemeClr val="tx1">
                        <a:lumMod val="75000"/>
                        <a:lumOff val="25000"/>
                      </a:schemeClr>
                    </a:solidFill>
                  </a:rPr>
                  <a:t>		collision resistance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Cambria Math" panose="02040503050406030204" pitchFamily="18" charset="0"/>
                      </a:rPr>
                      <m:t>~</m:t>
                    </m:r>
                  </m:oMath>
                </a14:m>
                <a:r>
                  <a:rPr lang="en-US" sz="2400">
                    <a:solidFill>
                      <a:schemeClr val="bg1">
                        <a:lumMod val="50000"/>
                      </a:schemeClr>
                    </a:solidFill>
                  </a:rPr>
                  <a:t> </a:t>
                </a:r>
                <a:r>
                  <a:rPr lang="en-US" sz="2400"/>
                  <a:t>context commitment</a:t>
                </a:r>
              </a:p>
              <a:p>
                <a:pPr algn="ctr"/>
                <a:r>
                  <a:rPr lang="en-US" sz="2400"/>
                  <a:t>     preimage resistance </a:t>
                </a:r>
                <a14:m>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Cambria Math" panose="02040503050406030204" pitchFamily="18" charset="0"/>
                      </a:rPr>
                      <m:t>~</m:t>
                    </m:r>
                  </m:oMath>
                </a14:m>
                <a:r>
                  <a:rPr lang="en-US" sz="2400"/>
                  <a:t> context discovery</a:t>
                </a:r>
              </a:p>
            </p:txBody>
          </p:sp>
        </mc:Choice>
        <mc:Fallback xmlns="">
          <p:sp>
            <p:nvSpPr>
              <p:cNvPr id="24" name="TextBox 23">
                <a:extLst>
                  <a:ext uri="{FF2B5EF4-FFF2-40B4-BE49-F238E27FC236}">
                    <a16:creationId xmlns:a16="http://schemas.microsoft.com/office/drawing/2014/main" id="{BDBB5BBB-EC72-EA49-F6CB-3CD4675D4BD3}"/>
                  </a:ext>
                </a:extLst>
              </p:cNvPr>
              <p:cNvSpPr txBox="1">
                <a:spLocks noRot="1" noChangeAspect="1" noMove="1" noResize="1" noEditPoints="1" noAdjustHandles="1" noChangeArrowheads="1" noChangeShapeType="1" noTextEdit="1"/>
              </p:cNvSpPr>
              <p:nvPr/>
            </p:nvSpPr>
            <p:spPr>
              <a:xfrm>
                <a:off x="631302" y="5365121"/>
                <a:ext cx="7140850" cy="1200329"/>
              </a:xfrm>
              <a:prstGeom prst="rect">
                <a:avLst/>
              </a:prstGeom>
              <a:blipFill>
                <a:blip r:embed="rId4"/>
                <a:stretch>
                  <a:fillRect l="-1243" t="-4211" b="-10526"/>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6929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animBg="1"/>
      <p:bldP spid="23" grpId="0" animBg="1"/>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86C38-DDCA-1A56-A36B-F4EE74132CA2}"/>
              </a:ext>
            </a:extLst>
          </p:cNvPr>
          <p:cNvSpPr>
            <a:spLocks noGrp="1"/>
          </p:cNvSpPr>
          <p:nvPr>
            <p:ph type="title"/>
          </p:nvPr>
        </p:nvSpPr>
        <p:spPr/>
        <p:txBody>
          <a:bodyPr/>
          <a:lstStyle/>
          <a:p>
            <a:r>
              <a:rPr lang="en-US"/>
              <a:t>In-use AEAD schemes are not </a:t>
            </a:r>
            <a:r>
              <a:rPr lang="en-US" i="1"/>
              <a:t>context committing</a:t>
            </a:r>
          </a:p>
        </p:txBody>
      </p:sp>
      <p:sp>
        <p:nvSpPr>
          <p:cNvPr id="3" name="Slide Number Placeholder 2">
            <a:extLst>
              <a:ext uri="{FF2B5EF4-FFF2-40B4-BE49-F238E27FC236}">
                <a16:creationId xmlns:a16="http://schemas.microsoft.com/office/drawing/2014/main" id="{D269022B-465D-D11F-3E45-EC66CB2005AC}"/>
              </a:ext>
            </a:extLst>
          </p:cNvPr>
          <p:cNvSpPr>
            <a:spLocks noGrp="1"/>
          </p:cNvSpPr>
          <p:nvPr>
            <p:ph type="sldNum" sz="quarter" idx="12"/>
          </p:nvPr>
        </p:nvSpPr>
        <p:spPr/>
        <p:txBody>
          <a:bodyPr/>
          <a:lstStyle/>
          <a:p>
            <a:fld id="{6D0B039C-C501-4130-90A9-BBE01EFE398C}" type="slidenum">
              <a:rPr lang="en-CA" smtClean="0"/>
              <a:t>17</a:t>
            </a:fld>
            <a:endParaRPr lang="en-CA"/>
          </a:p>
        </p:txBody>
      </p:sp>
      <p:sp>
        <p:nvSpPr>
          <p:cNvPr id="4" name="TextBox 3">
            <a:extLst>
              <a:ext uri="{FF2B5EF4-FFF2-40B4-BE49-F238E27FC236}">
                <a16:creationId xmlns:a16="http://schemas.microsoft.com/office/drawing/2014/main" id="{FA0A7D83-5FD5-8C5F-FAC5-760CA2B6FED2}"/>
              </a:ext>
            </a:extLst>
          </p:cNvPr>
          <p:cNvSpPr txBox="1"/>
          <p:nvPr/>
        </p:nvSpPr>
        <p:spPr>
          <a:xfrm>
            <a:off x="671907" y="1492879"/>
            <a:ext cx="7140850" cy="3046988"/>
          </a:xfrm>
          <a:prstGeom prst="rect">
            <a:avLst/>
          </a:prstGeom>
          <a:noFill/>
        </p:spPr>
        <p:txBody>
          <a:bodyPr wrap="square" rtlCol="0">
            <a:spAutoFit/>
          </a:bodyPr>
          <a:lstStyle/>
          <a:p>
            <a:r>
              <a:rPr lang="en-US" sz="2400" dirty="0">
                <a:solidFill>
                  <a:schemeClr val="tx1">
                    <a:lumMod val="75000"/>
                    <a:lumOff val="25000"/>
                  </a:schemeClr>
                </a:solidFill>
              </a:rPr>
              <a:t>For AEAD = XXX computationally efficient to find </a:t>
            </a:r>
          </a:p>
          <a:p>
            <a:endParaRPr lang="en-US" sz="2400" dirty="0">
              <a:solidFill>
                <a:schemeClr val="tx1">
                  <a:lumMod val="75000"/>
                  <a:lumOff val="25000"/>
                </a:schemeClr>
              </a:solidFill>
            </a:endParaRPr>
          </a:p>
          <a:p>
            <a:endParaRPr lang="en-US" sz="2400" dirty="0">
              <a:solidFill>
                <a:schemeClr val="tx1">
                  <a:lumMod val="75000"/>
                  <a:lumOff val="25000"/>
                </a:schemeClr>
              </a:solidFill>
            </a:endParaRPr>
          </a:p>
          <a:p>
            <a:r>
              <a:rPr lang="en-US" sz="2400" dirty="0">
                <a:solidFill>
                  <a:schemeClr val="tx1">
                    <a:lumMod val="75000"/>
                    <a:lumOff val="25000"/>
                  </a:schemeClr>
                </a:solidFill>
              </a:rPr>
              <a:t>such that decryption</a:t>
            </a:r>
          </a:p>
          <a:p>
            <a:endParaRPr lang="en-US" sz="2400" b="1" dirty="0">
              <a:solidFill>
                <a:schemeClr val="tx1">
                  <a:lumMod val="75000"/>
                  <a:lumOff val="25000"/>
                </a:schemeClr>
              </a:solidFill>
            </a:endParaRPr>
          </a:p>
          <a:p>
            <a:r>
              <a:rPr lang="en-US" sz="2400" b="1" dirty="0">
                <a:solidFill>
                  <a:schemeClr val="tx1">
                    <a:lumMod val="75000"/>
                    <a:lumOff val="25000"/>
                  </a:schemeClr>
                </a:solidFill>
              </a:rPr>
              <a:t>		</a:t>
            </a:r>
            <a:endParaRPr lang="en-US" sz="2400" dirty="0">
              <a:solidFill>
                <a:schemeClr val="tx1">
                  <a:lumMod val="75000"/>
                  <a:lumOff val="25000"/>
                </a:schemeClr>
              </a:solidFill>
            </a:endParaRPr>
          </a:p>
          <a:p>
            <a:endParaRPr lang="en-US" sz="2400" dirty="0">
              <a:solidFill>
                <a:schemeClr val="tx1">
                  <a:lumMod val="75000"/>
                  <a:lumOff val="25000"/>
                </a:schemeClr>
              </a:solidFill>
            </a:endParaRPr>
          </a:p>
          <a:p>
            <a:r>
              <a:rPr lang="en-US" sz="2400" dirty="0">
                <a:solidFill>
                  <a:schemeClr val="tx1">
                    <a:lumMod val="75000"/>
                    <a:lumOff val="25000"/>
                  </a:schemeClr>
                </a:solidFill>
              </a:rPr>
              <a:t>succeeds</a:t>
            </a:r>
            <a:endParaRPr lang="en-US" sz="2400" b="1" dirty="0">
              <a:solidFill>
                <a:schemeClr val="tx1">
                  <a:lumMod val="75000"/>
                  <a:lumOff val="25000"/>
                </a:schemeClr>
              </a:solidFill>
            </a:endParaRPr>
          </a:p>
        </p:txBody>
      </p:sp>
      <p:sp>
        <p:nvSpPr>
          <p:cNvPr id="17" name="TextBox 16">
            <a:extLst>
              <a:ext uri="{FF2B5EF4-FFF2-40B4-BE49-F238E27FC236}">
                <a16:creationId xmlns:a16="http://schemas.microsoft.com/office/drawing/2014/main" id="{420BD671-29B3-299D-4C0E-D72DD3B51ED1}"/>
              </a:ext>
            </a:extLst>
          </p:cNvPr>
          <p:cNvSpPr txBox="1"/>
          <p:nvPr/>
        </p:nvSpPr>
        <p:spPr>
          <a:xfrm>
            <a:off x="1676842" y="3107327"/>
            <a:ext cx="4377160" cy="830997"/>
          </a:xfrm>
          <a:prstGeom prst="rect">
            <a:avLst/>
          </a:prstGeom>
          <a:noFill/>
        </p:spPr>
        <p:txBody>
          <a:bodyPr wrap="none" rtlCol="0">
            <a:spAutoFit/>
          </a:bodyPr>
          <a:lstStyle/>
          <a:p>
            <a:r>
              <a:rPr lang="en-US" sz="2400" b="1">
                <a:solidFill>
                  <a:schemeClr val="tx1">
                    <a:lumMod val="75000"/>
                    <a:lumOff val="25000"/>
                  </a:schemeClr>
                </a:solidFill>
              </a:rPr>
              <a:t>M</a:t>
            </a:r>
            <a:r>
              <a:rPr lang="en-US" sz="2400" b="1" baseline="-25000">
                <a:solidFill>
                  <a:schemeClr val="tx1">
                    <a:lumMod val="75000"/>
                    <a:lumOff val="25000"/>
                  </a:schemeClr>
                </a:solidFill>
              </a:rPr>
              <a:t>1  </a:t>
            </a:r>
            <a:r>
              <a:rPr lang="en-US" sz="2400" b="1">
                <a:solidFill>
                  <a:schemeClr val="tx1">
                    <a:lumMod val="75000"/>
                    <a:lumOff val="25000"/>
                  </a:schemeClr>
                </a:solidFill>
              </a:rPr>
              <a:t>= </a:t>
            </a:r>
            <a:r>
              <a:rPr lang="en-US" sz="2400" err="1">
                <a:solidFill>
                  <a:schemeClr val="tx1">
                    <a:lumMod val="75000"/>
                    <a:lumOff val="25000"/>
                  </a:schemeClr>
                </a:solidFill>
              </a:rPr>
              <a:t>AEAD.Dec</a:t>
            </a:r>
            <a:r>
              <a:rPr lang="en-US" sz="2400">
                <a:solidFill>
                  <a:schemeClr val="tx1">
                    <a:lumMod val="75000"/>
                    <a:lumOff val="25000"/>
                  </a:schemeClr>
                </a:solidFill>
              </a:rPr>
              <a:t>(</a:t>
            </a:r>
            <a:r>
              <a:rPr lang="en-CA" sz="2400" b="1" i="0" u="none" strike="noStrike">
                <a:solidFill>
                  <a:srgbClr val="F66060"/>
                </a:solidFill>
                <a:effectLst/>
              </a:rPr>
              <a:t>K</a:t>
            </a:r>
            <a:r>
              <a:rPr lang="en-CA" sz="2400" b="1" i="0" u="none" strike="noStrike" baseline="-25000">
                <a:solidFill>
                  <a:srgbClr val="F66060"/>
                </a:solidFill>
                <a:effectLst/>
              </a:rPr>
              <a:t>1</a:t>
            </a:r>
            <a:r>
              <a:rPr lang="en-US" sz="2400" b="1">
                <a:solidFill>
                  <a:srgbClr val="F66060"/>
                </a:solidFill>
              </a:rPr>
              <a:t> N</a:t>
            </a:r>
            <a:r>
              <a:rPr lang="en-CA" sz="2400" b="1" baseline="-25000">
                <a:solidFill>
                  <a:srgbClr val="F66060"/>
                </a:solidFill>
              </a:rPr>
              <a:t>1</a:t>
            </a:r>
            <a:r>
              <a:rPr lang="en-US" sz="2400">
                <a:solidFill>
                  <a:schemeClr val="tx1">
                    <a:lumMod val="75000"/>
                    <a:lumOff val="25000"/>
                  </a:schemeClr>
                </a:solidFill>
              </a:rPr>
              <a:t>,</a:t>
            </a:r>
            <a:r>
              <a:rPr lang="en-US" sz="2400" b="1">
                <a:solidFill>
                  <a:srgbClr val="F66060"/>
                </a:solidFill>
              </a:rPr>
              <a:t>A</a:t>
            </a:r>
            <a:r>
              <a:rPr lang="en-CA" sz="2400" b="1" baseline="-25000">
                <a:solidFill>
                  <a:srgbClr val="F66060"/>
                </a:solidFill>
              </a:rPr>
              <a:t>1</a:t>
            </a:r>
            <a:r>
              <a:rPr lang="en-US" sz="2400">
                <a:solidFill>
                  <a:schemeClr val="tx1">
                    <a:lumMod val="75000"/>
                    <a:lumOff val="25000"/>
                  </a:schemeClr>
                </a:solidFill>
              </a:rPr>
              <a:t>,</a:t>
            </a:r>
            <a:r>
              <a:rPr lang="en-CA" sz="2400" b="1" i="0" u="none" strike="noStrike">
                <a:solidFill>
                  <a:srgbClr val="F66060"/>
                </a:solidFill>
                <a:effectLst/>
              </a:rPr>
              <a:t>C</a:t>
            </a:r>
            <a:r>
              <a:rPr lang="en-US" sz="2400">
                <a:solidFill>
                  <a:schemeClr val="tx1">
                    <a:lumMod val="75000"/>
                    <a:lumOff val="25000"/>
                  </a:schemeClr>
                </a:solidFill>
              </a:rPr>
              <a:t>)            </a:t>
            </a:r>
          </a:p>
          <a:p>
            <a:r>
              <a:rPr lang="en-US" sz="2400" b="1">
                <a:solidFill>
                  <a:schemeClr val="tx1">
                    <a:lumMod val="75000"/>
                    <a:lumOff val="25000"/>
                  </a:schemeClr>
                </a:solidFill>
              </a:rPr>
              <a:t>M</a:t>
            </a:r>
            <a:r>
              <a:rPr lang="en-US" sz="2400" b="1" baseline="-25000">
                <a:solidFill>
                  <a:schemeClr val="tx1">
                    <a:lumMod val="75000"/>
                    <a:lumOff val="25000"/>
                  </a:schemeClr>
                </a:solidFill>
              </a:rPr>
              <a:t>2  </a:t>
            </a:r>
            <a:r>
              <a:rPr lang="en-US" sz="2400">
                <a:solidFill>
                  <a:schemeClr val="tx1">
                    <a:lumMod val="75000"/>
                    <a:lumOff val="25000"/>
                  </a:schemeClr>
                </a:solidFill>
              </a:rPr>
              <a:t>= </a:t>
            </a:r>
            <a:r>
              <a:rPr lang="en-US" sz="2400" err="1">
                <a:solidFill>
                  <a:schemeClr val="tx1">
                    <a:lumMod val="75000"/>
                    <a:lumOff val="25000"/>
                  </a:schemeClr>
                </a:solidFill>
              </a:rPr>
              <a:t>AEAD.Dec</a:t>
            </a:r>
            <a:r>
              <a:rPr lang="en-US" sz="2400">
                <a:solidFill>
                  <a:schemeClr val="tx1">
                    <a:lumMod val="75000"/>
                    <a:lumOff val="25000"/>
                  </a:schemeClr>
                </a:solidFill>
              </a:rPr>
              <a:t>(</a:t>
            </a:r>
            <a:r>
              <a:rPr lang="en-CA" sz="2400" b="1" i="0" u="none" strike="noStrike">
                <a:solidFill>
                  <a:srgbClr val="F66060"/>
                </a:solidFill>
                <a:effectLst/>
              </a:rPr>
              <a:t>K</a:t>
            </a:r>
            <a:r>
              <a:rPr lang="en-CA" sz="2400" b="1" i="0" u="none" strike="noStrike" baseline="-25000">
                <a:solidFill>
                  <a:srgbClr val="F66060"/>
                </a:solidFill>
                <a:effectLst/>
              </a:rPr>
              <a:t>2</a:t>
            </a:r>
            <a:r>
              <a:rPr lang="en-CA" sz="2400" b="0" i="0" u="none" strike="noStrike">
                <a:solidFill>
                  <a:srgbClr val="F66060"/>
                </a:solidFill>
                <a:effectLst/>
              </a:rPr>
              <a:t>,</a:t>
            </a:r>
            <a:r>
              <a:rPr lang="en-CA" sz="2400" b="1" i="0" u="none" strike="noStrike">
                <a:solidFill>
                  <a:srgbClr val="F66060"/>
                </a:solidFill>
                <a:effectLst/>
              </a:rPr>
              <a:t>N</a:t>
            </a:r>
            <a:r>
              <a:rPr lang="en-CA" sz="2400" b="1" baseline="-25000">
                <a:solidFill>
                  <a:srgbClr val="F66060"/>
                </a:solidFill>
              </a:rPr>
              <a:t>2</a:t>
            </a:r>
            <a:r>
              <a:rPr lang="en-CA" sz="2400" b="0" i="0" u="none" strike="noStrike">
                <a:solidFill>
                  <a:srgbClr val="F66060"/>
                </a:solidFill>
                <a:effectLst/>
              </a:rPr>
              <a:t>,</a:t>
            </a:r>
            <a:r>
              <a:rPr lang="en-CA" sz="2400" b="1" i="0" u="none" strike="noStrike">
                <a:solidFill>
                  <a:srgbClr val="F66060"/>
                </a:solidFill>
                <a:effectLst/>
              </a:rPr>
              <a:t>A</a:t>
            </a:r>
            <a:r>
              <a:rPr lang="en-CA" sz="2400" b="1" baseline="-25000">
                <a:solidFill>
                  <a:srgbClr val="F66060"/>
                </a:solidFill>
              </a:rPr>
              <a:t>2</a:t>
            </a:r>
            <a:r>
              <a:rPr lang="en-CA" sz="2400" b="1" i="0" u="none" strike="noStrike">
                <a:solidFill>
                  <a:srgbClr val="F66060"/>
                </a:solidFill>
                <a:effectLst/>
              </a:rPr>
              <a:t>,C</a:t>
            </a:r>
            <a:r>
              <a:rPr lang="en-US" sz="2400">
                <a:solidFill>
                  <a:schemeClr val="tx1">
                    <a:lumMod val="75000"/>
                    <a:lumOff val="25000"/>
                  </a:schemeClr>
                </a:solidFill>
              </a:rPr>
              <a:t>)</a:t>
            </a:r>
            <a:endParaRPr lang="en-US" sz="2400"/>
          </a:p>
        </p:txBody>
      </p:sp>
      <p:graphicFrame>
        <p:nvGraphicFramePr>
          <p:cNvPr id="7" name="Table 6">
            <a:extLst>
              <a:ext uri="{FF2B5EF4-FFF2-40B4-BE49-F238E27FC236}">
                <a16:creationId xmlns:a16="http://schemas.microsoft.com/office/drawing/2014/main" id="{97D88F3F-E54E-1F9D-62EF-932353A75E40}"/>
              </a:ext>
            </a:extLst>
          </p:cNvPr>
          <p:cNvGraphicFramePr>
            <a:graphicFrameLocks/>
          </p:cNvGraphicFramePr>
          <p:nvPr>
            <p:extLst>
              <p:ext uri="{D42A27DB-BD31-4B8C-83A1-F6EECF244321}">
                <p14:modId xmlns:p14="http://schemas.microsoft.com/office/powerpoint/2010/main" val="822465845"/>
              </p:ext>
            </p:extLst>
          </p:nvPr>
        </p:nvGraphicFramePr>
        <p:xfrm>
          <a:off x="7058937" y="1367325"/>
          <a:ext cx="4941117" cy="3997794"/>
        </p:xfrm>
        <a:graphic>
          <a:graphicData uri="http://schemas.openxmlformats.org/drawingml/2006/table">
            <a:tbl>
              <a:tblPr firstRow="1" bandRow="1">
                <a:tableStyleId>{5FD0F851-EC5A-4D38-B0AD-8093EC10F338}</a:tableStyleId>
              </a:tblPr>
              <a:tblGrid>
                <a:gridCol w="1496127">
                  <a:extLst>
                    <a:ext uri="{9D8B030D-6E8A-4147-A177-3AD203B41FA5}">
                      <a16:colId xmlns:a16="http://schemas.microsoft.com/office/drawing/2014/main" val="1767427319"/>
                    </a:ext>
                  </a:extLst>
                </a:gridCol>
                <a:gridCol w="1722495">
                  <a:extLst>
                    <a:ext uri="{9D8B030D-6E8A-4147-A177-3AD203B41FA5}">
                      <a16:colId xmlns:a16="http://schemas.microsoft.com/office/drawing/2014/main" val="3016384236"/>
                    </a:ext>
                  </a:extLst>
                </a:gridCol>
                <a:gridCol w="1722495">
                  <a:extLst>
                    <a:ext uri="{9D8B030D-6E8A-4147-A177-3AD203B41FA5}">
                      <a16:colId xmlns:a16="http://schemas.microsoft.com/office/drawing/2014/main" val="2612139069"/>
                    </a:ext>
                  </a:extLst>
                </a:gridCol>
              </a:tblGrid>
              <a:tr h="926130">
                <a:tc>
                  <a:txBody>
                    <a:bodyPr/>
                    <a:lstStyle/>
                    <a:p>
                      <a:r>
                        <a:rPr lang="en-US">
                          <a:solidFill>
                            <a:schemeClr val="tx1">
                              <a:lumMod val="75000"/>
                              <a:lumOff val="25000"/>
                            </a:schemeClr>
                          </a:solidFill>
                        </a:rPr>
                        <a:t>XXX</a:t>
                      </a:r>
                      <a:endParaRPr lang="en-CA">
                        <a:solidFill>
                          <a:schemeClr val="tx1">
                            <a:lumMod val="75000"/>
                            <a:lumOff val="25000"/>
                          </a:schemeClr>
                        </a:solidFill>
                      </a:endParaRPr>
                    </a:p>
                  </a:txBody>
                  <a:tcPr/>
                </a:tc>
                <a:tc>
                  <a:txBody>
                    <a:bodyPr/>
                    <a:lstStyle/>
                    <a:p>
                      <a:r>
                        <a:rPr lang="en-US">
                          <a:solidFill>
                            <a:schemeClr val="tx1">
                              <a:lumMod val="75000"/>
                              <a:lumOff val="25000"/>
                            </a:schemeClr>
                          </a:solidFill>
                        </a:rPr>
                        <a:t>Key Committing Attack?</a:t>
                      </a:r>
                      <a:endParaRPr lang="en-CA">
                        <a:solidFill>
                          <a:schemeClr val="tx1">
                            <a:lumMod val="75000"/>
                            <a:lumOff val="25000"/>
                          </a:schemeClr>
                        </a:solidFill>
                      </a:endParaRPr>
                    </a:p>
                  </a:txBody>
                  <a:tcPr/>
                </a:tc>
                <a:tc>
                  <a:txBody>
                    <a:bodyPr/>
                    <a:lstStyle/>
                    <a:p>
                      <a:r>
                        <a:rPr lang="en-CA">
                          <a:solidFill>
                            <a:schemeClr val="tx1">
                              <a:lumMod val="75000"/>
                              <a:lumOff val="25000"/>
                            </a:schemeClr>
                          </a:solidFill>
                        </a:rPr>
                        <a:t>Context Committing Attack?</a:t>
                      </a:r>
                    </a:p>
                  </a:txBody>
                  <a:tcPr/>
                </a:tc>
                <a:extLst>
                  <a:ext uri="{0D108BD9-81ED-4DB2-BD59-A6C34878D82A}">
                    <a16:rowId xmlns:a16="http://schemas.microsoft.com/office/drawing/2014/main" val="1961330602"/>
                  </a:ext>
                </a:extLst>
              </a:tr>
              <a:tr h="375597">
                <a:tc>
                  <a:txBody>
                    <a:bodyPr/>
                    <a:lstStyle/>
                    <a:p>
                      <a:r>
                        <a:rPr lang="en-US">
                          <a:solidFill>
                            <a:schemeClr val="tx1">
                              <a:lumMod val="75000"/>
                              <a:lumOff val="25000"/>
                            </a:schemeClr>
                          </a:solidFill>
                        </a:rPr>
                        <a:t>AES-GCM</a:t>
                      </a:r>
                      <a:endParaRPr lang="en-CA">
                        <a:solidFill>
                          <a:schemeClr val="tx1">
                            <a:lumMod val="75000"/>
                            <a:lumOff val="25000"/>
                          </a:schemeClr>
                        </a:solidFill>
                      </a:endParaRPr>
                    </a:p>
                  </a:txBody>
                  <a:tcPr/>
                </a:tc>
                <a:tc>
                  <a:txBody>
                    <a:bodyPr/>
                    <a:lstStyle/>
                    <a:p>
                      <a:r>
                        <a:rPr lang="en-US">
                          <a:solidFill>
                            <a:schemeClr val="tx1">
                              <a:lumMod val="75000"/>
                              <a:lumOff val="25000"/>
                            </a:schemeClr>
                          </a:solidFill>
                        </a:rPr>
                        <a:t>[GLR17]</a:t>
                      </a:r>
                    </a:p>
                  </a:txBody>
                  <a:tcPr/>
                </a:tc>
                <a:tc>
                  <a:txBody>
                    <a:bodyPr/>
                    <a:lstStyle/>
                    <a:p>
                      <a:endParaRPr lang="en-US">
                        <a:solidFill>
                          <a:schemeClr val="tx1">
                            <a:lumMod val="75000"/>
                            <a:lumOff val="25000"/>
                          </a:schemeClr>
                        </a:solidFill>
                      </a:endParaRPr>
                    </a:p>
                  </a:txBody>
                  <a:tcPr/>
                </a:tc>
                <a:extLst>
                  <a:ext uri="{0D108BD9-81ED-4DB2-BD59-A6C34878D82A}">
                    <a16:rowId xmlns:a16="http://schemas.microsoft.com/office/drawing/2014/main" val="289775861"/>
                  </a:ext>
                </a:extLst>
              </a:tr>
              <a:tr h="648291">
                <a:tc>
                  <a:txBody>
                    <a:bodyPr/>
                    <a:lstStyle/>
                    <a:p>
                      <a:r>
                        <a:rPr lang="en-CA">
                          <a:solidFill>
                            <a:schemeClr val="tx1">
                              <a:lumMod val="75000"/>
                              <a:lumOff val="25000"/>
                            </a:schemeClr>
                          </a:solidFill>
                        </a:rPr>
                        <a:t>ChaCha20</a:t>
                      </a:r>
                    </a:p>
                    <a:p>
                      <a:r>
                        <a:rPr lang="en-CA">
                          <a:solidFill>
                            <a:schemeClr val="tx1">
                              <a:lumMod val="75000"/>
                              <a:lumOff val="25000"/>
                            </a:schemeClr>
                          </a:solidFill>
                        </a:rPr>
                        <a:t>/Poly1305</a:t>
                      </a:r>
                    </a:p>
                  </a:txBody>
                  <a:tcPr/>
                </a:tc>
                <a:tc>
                  <a:txBody>
                    <a:bodyPr/>
                    <a:lstStyle/>
                    <a:p>
                      <a:r>
                        <a:rPr lang="en-CA">
                          <a:solidFill>
                            <a:schemeClr val="tx1">
                              <a:lumMod val="75000"/>
                              <a:lumOff val="25000"/>
                            </a:schemeClr>
                          </a:solidFill>
                        </a:rPr>
                        <a:t>[LGR20]</a:t>
                      </a:r>
                    </a:p>
                  </a:txBody>
                  <a:tcPr/>
                </a:tc>
                <a:tc>
                  <a:txBody>
                    <a:bodyPr/>
                    <a:lstStyle/>
                    <a:p>
                      <a:endParaRPr lang="en-CA">
                        <a:solidFill>
                          <a:schemeClr val="tx1">
                            <a:lumMod val="75000"/>
                            <a:lumOff val="25000"/>
                          </a:schemeClr>
                        </a:solidFill>
                      </a:endParaRPr>
                    </a:p>
                  </a:txBody>
                  <a:tcPr/>
                </a:tc>
                <a:extLst>
                  <a:ext uri="{0D108BD9-81ED-4DB2-BD59-A6C34878D82A}">
                    <a16:rowId xmlns:a16="http://schemas.microsoft.com/office/drawing/2014/main" val="731176403"/>
                  </a:ext>
                </a:extLst>
              </a:tr>
              <a:tr h="648291">
                <a:tc>
                  <a:txBody>
                    <a:bodyPr/>
                    <a:lstStyle/>
                    <a:p>
                      <a:r>
                        <a:rPr lang="en-CA">
                          <a:solidFill>
                            <a:schemeClr val="tx1">
                              <a:lumMod val="75000"/>
                              <a:lumOff val="25000"/>
                            </a:schemeClr>
                          </a:solidFill>
                        </a:rPr>
                        <a:t>AES-GCM-SIV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solidFill>
                            <a:schemeClr val="tx1">
                              <a:lumMod val="75000"/>
                              <a:lumOff val="25000"/>
                            </a:schemeClr>
                          </a:solidFill>
                        </a:rPr>
                        <a:t>[Sch20, LGR20]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a:solidFill>
                          <a:schemeClr val="tx1">
                            <a:lumMod val="75000"/>
                            <a:lumOff val="25000"/>
                          </a:schemeClr>
                        </a:solidFill>
                      </a:endParaRPr>
                    </a:p>
                  </a:txBody>
                  <a:tcPr/>
                </a:tc>
                <a:extLst>
                  <a:ext uri="{0D108BD9-81ED-4DB2-BD59-A6C34878D82A}">
                    <a16:rowId xmlns:a16="http://schemas.microsoft.com/office/drawing/2014/main" val="24487734"/>
                  </a:ext>
                </a:extLst>
              </a:tr>
              <a:tr h="375597">
                <a:tc>
                  <a:txBody>
                    <a:bodyPr/>
                    <a:lstStyle/>
                    <a:p>
                      <a:r>
                        <a:rPr lang="en-CA">
                          <a:solidFill>
                            <a:schemeClr val="tx1">
                              <a:lumMod val="75000"/>
                              <a:lumOff val="25000"/>
                            </a:schemeClr>
                          </a:solidFill>
                        </a:rPr>
                        <a:t>AES-OCB3</a:t>
                      </a:r>
                    </a:p>
                  </a:txBody>
                  <a:tcPr/>
                </a:tc>
                <a:tc>
                  <a:txBody>
                    <a:bodyPr/>
                    <a:lstStyle/>
                    <a:p>
                      <a:r>
                        <a:rPr lang="en-CA">
                          <a:solidFill>
                            <a:schemeClr val="tx1">
                              <a:lumMod val="75000"/>
                              <a:lumOff val="25000"/>
                            </a:schemeClr>
                          </a:solidFill>
                        </a:rPr>
                        <a:t>[</a:t>
                      </a:r>
                      <a:r>
                        <a:rPr lang="en-US">
                          <a:solidFill>
                            <a:schemeClr val="tx1">
                              <a:lumMod val="75000"/>
                              <a:lumOff val="25000"/>
                            </a:schemeClr>
                          </a:solidFill>
                        </a:rPr>
                        <a:t>ADGKLS20]</a:t>
                      </a:r>
                      <a:endParaRPr lang="en-CA">
                        <a:solidFill>
                          <a:schemeClr val="tx1">
                            <a:lumMod val="75000"/>
                            <a:lumOff val="25000"/>
                          </a:schemeClr>
                        </a:solidFill>
                      </a:endParaRPr>
                    </a:p>
                  </a:txBody>
                  <a:tcPr/>
                </a:tc>
                <a:tc>
                  <a:txBody>
                    <a:bodyPr/>
                    <a:lstStyle/>
                    <a:p>
                      <a:endParaRPr lang="en-CA">
                        <a:solidFill>
                          <a:schemeClr val="tx1">
                            <a:lumMod val="75000"/>
                            <a:lumOff val="25000"/>
                          </a:schemeClr>
                        </a:solidFill>
                      </a:endParaRPr>
                    </a:p>
                  </a:txBody>
                  <a:tcPr/>
                </a:tc>
                <a:extLst>
                  <a:ext uri="{0D108BD9-81ED-4DB2-BD59-A6C34878D82A}">
                    <a16:rowId xmlns:a16="http://schemas.microsoft.com/office/drawing/2014/main" val="3404199558"/>
                  </a:ext>
                </a:extLst>
              </a:tr>
              <a:tr h="375597">
                <a:tc>
                  <a:txBody>
                    <a:bodyPr/>
                    <a:lstStyle/>
                    <a:p>
                      <a:r>
                        <a:rPr lang="en-CA">
                          <a:solidFill>
                            <a:schemeClr val="tx1">
                              <a:lumMod val="75000"/>
                              <a:lumOff val="25000"/>
                            </a:schemeClr>
                          </a:solidFill>
                        </a:rPr>
                        <a:t>AES-SIV</a:t>
                      </a:r>
                    </a:p>
                  </a:txBody>
                  <a:tcPr/>
                </a:tc>
                <a:tc>
                  <a:txBody>
                    <a:bodyPr/>
                    <a:lstStyle/>
                    <a:p>
                      <a:r>
                        <a:rPr lang="en-CA">
                          <a:solidFill>
                            <a:schemeClr val="tx1">
                              <a:lumMod val="75000"/>
                              <a:lumOff val="25000"/>
                            </a:schemeClr>
                          </a:solidFill>
                        </a:rPr>
                        <a:t>[MLGR23]</a:t>
                      </a:r>
                    </a:p>
                  </a:txBody>
                  <a:tcPr/>
                </a:tc>
                <a:tc>
                  <a:txBody>
                    <a:bodyPr/>
                    <a:lstStyle/>
                    <a:p>
                      <a:endParaRPr lang="en-CA">
                        <a:solidFill>
                          <a:schemeClr val="tx1">
                            <a:lumMod val="75000"/>
                            <a:lumOff val="25000"/>
                          </a:schemeClr>
                        </a:solidFill>
                      </a:endParaRPr>
                    </a:p>
                  </a:txBody>
                  <a:tcPr/>
                </a:tc>
                <a:extLst>
                  <a:ext uri="{0D108BD9-81ED-4DB2-BD59-A6C34878D82A}">
                    <a16:rowId xmlns:a16="http://schemas.microsoft.com/office/drawing/2014/main" val="973073531"/>
                  </a:ext>
                </a:extLst>
              </a:tr>
              <a:tr h="648291">
                <a:tc>
                  <a:txBody>
                    <a:bodyPr/>
                    <a:lstStyle/>
                    <a:p>
                      <a:r>
                        <a:rPr lang="en-CA">
                          <a:solidFill>
                            <a:schemeClr val="tx1">
                              <a:lumMod val="75000"/>
                              <a:lumOff val="25000"/>
                            </a:schemeClr>
                          </a:solidFill>
                        </a:rPr>
                        <a:t>XSalsa20</a:t>
                      </a:r>
                    </a:p>
                    <a:p>
                      <a:r>
                        <a:rPr lang="en-CA">
                          <a:solidFill>
                            <a:schemeClr val="tx1">
                              <a:lumMod val="75000"/>
                              <a:lumOff val="25000"/>
                            </a:schemeClr>
                          </a:solidFill>
                        </a:rPr>
                        <a:t>/Poly1305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solidFill>
                            <a:schemeClr val="tx1">
                              <a:lumMod val="75000"/>
                              <a:lumOff val="25000"/>
                            </a:schemeClr>
                          </a:solidFill>
                        </a:rPr>
                        <a:t>[LGR20]</a:t>
                      </a:r>
                    </a:p>
                    <a:p>
                      <a:endParaRPr lang="en-CA">
                        <a:solidFill>
                          <a:schemeClr val="tx1">
                            <a:lumMod val="75000"/>
                            <a:lumOff val="2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a:solidFill>
                          <a:schemeClr val="tx1">
                            <a:lumMod val="75000"/>
                            <a:lumOff val="25000"/>
                          </a:schemeClr>
                        </a:solidFill>
                      </a:endParaRPr>
                    </a:p>
                  </a:txBody>
                  <a:tcPr/>
                </a:tc>
                <a:extLst>
                  <a:ext uri="{0D108BD9-81ED-4DB2-BD59-A6C34878D82A}">
                    <a16:rowId xmlns:a16="http://schemas.microsoft.com/office/drawing/2014/main" val="4242488404"/>
                  </a:ext>
                </a:extLst>
              </a:tr>
            </a:tbl>
          </a:graphicData>
        </a:graphic>
      </p:graphicFrame>
      <p:sp>
        <p:nvSpPr>
          <p:cNvPr id="5" name="TextBox 4">
            <a:extLst>
              <a:ext uri="{FF2B5EF4-FFF2-40B4-BE49-F238E27FC236}">
                <a16:creationId xmlns:a16="http://schemas.microsoft.com/office/drawing/2014/main" id="{A117C4F5-1EFF-78F0-9926-8941C9AB17D5}"/>
              </a:ext>
            </a:extLst>
          </p:cNvPr>
          <p:cNvSpPr txBox="1"/>
          <p:nvPr/>
        </p:nvSpPr>
        <p:spPr>
          <a:xfrm>
            <a:off x="1151869" y="2044119"/>
            <a:ext cx="6099716" cy="461665"/>
          </a:xfrm>
          <a:prstGeom prst="rect">
            <a:avLst/>
          </a:prstGeom>
          <a:noFill/>
        </p:spPr>
        <p:txBody>
          <a:bodyPr wrap="square">
            <a:spAutoFit/>
          </a:bodyPr>
          <a:lstStyle/>
          <a:p>
            <a:pPr lvl="1"/>
            <a:r>
              <a:rPr lang="en-US" sz="2400" b="1" dirty="0"/>
              <a:t>(</a:t>
            </a:r>
            <a:r>
              <a:rPr lang="en-CA" sz="2400" b="1" i="0" u="none" strike="noStrike" dirty="0">
                <a:solidFill>
                  <a:srgbClr val="F66060"/>
                </a:solidFill>
                <a:effectLst/>
              </a:rPr>
              <a:t>K</a:t>
            </a:r>
            <a:r>
              <a:rPr lang="en-CA" sz="2400" b="1" baseline="-25000" dirty="0">
                <a:solidFill>
                  <a:srgbClr val="F66060"/>
                </a:solidFill>
              </a:rPr>
              <a:t>1</a:t>
            </a:r>
            <a:r>
              <a:rPr lang="en-US" sz="2400" dirty="0">
                <a:solidFill>
                  <a:schemeClr val="tx1">
                    <a:lumMod val="75000"/>
                    <a:lumOff val="25000"/>
                  </a:schemeClr>
                </a:solidFill>
              </a:rPr>
              <a:t>,</a:t>
            </a:r>
            <a:r>
              <a:rPr lang="en-US" sz="2400" b="1" dirty="0">
                <a:solidFill>
                  <a:srgbClr val="F66060"/>
                </a:solidFill>
              </a:rPr>
              <a:t> N</a:t>
            </a:r>
            <a:r>
              <a:rPr lang="en-CA" sz="2400" b="1" baseline="-25000" dirty="0">
                <a:solidFill>
                  <a:srgbClr val="F66060"/>
                </a:solidFill>
              </a:rPr>
              <a:t>1 </a:t>
            </a:r>
            <a:r>
              <a:rPr lang="en-US" sz="2400" dirty="0">
                <a:solidFill>
                  <a:schemeClr val="tx1">
                    <a:lumMod val="75000"/>
                    <a:lumOff val="25000"/>
                  </a:schemeClr>
                </a:solidFill>
              </a:rPr>
              <a:t>, </a:t>
            </a:r>
            <a:r>
              <a:rPr lang="en-US" sz="2400" b="1" dirty="0">
                <a:solidFill>
                  <a:srgbClr val="F66060"/>
                </a:solidFill>
              </a:rPr>
              <a:t>A</a:t>
            </a:r>
            <a:r>
              <a:rPr lang="en-CA" sz="2400" b="1" baseline="-25000" dirty="0">
                <a:solidFill>
                  <a:srgbClr val="F66060"/>
                </a:solidFill>
              </a:rPr>
              <a:t>1</a:t>
            </a:r>
            <a:r>
              <a:rPr lang="en-US" sz="2400" b="1" dirty="0"/>
              <a:t>)</a:t>
            </a:r>
            <a:r>
              <a:rPr lang="en-CA" sz="2400" b="1" baseline="-25000" dirty="0">
                <a:solidFill>
                  <a:srgbClr val="F66060"/>
                </a:solidFill>
              </a:rPr>
              <a:t>    </a:t>
            </a:r>
            <a:r>
              <a:rPr lang="en-US" sz="2400" dirty="0">
                <a:solidFill>
                  <a:schemeClr val="tx1">
                    <a:lumMod val="75000"/>
                    <a:lumOff val="25000"/>
                  </a:schemeClr>
                </a:solidFill>
              </a:rPr>
              <a:t>≠ </a:t>
            </a:r>
            <a:r>
              <a:rPr lang="en-CA" sz="2400" b="1" dirty="0">
                <a:solidFill>
                  <a:srgbClr val="F66060"/>
                </a:solidFill>
              </a:rPr>
              <a:t>	</a:t>
            </a:r>
            <a:r>
              <a:rPr lang="en-US" sz="2400" b="1" dirty="0">
                <a:solidFill>
                  <a:srgbClr val="F66060"/>
                </a:solidFill>
              </a:rPr>
              <a:t> </a:t>
            </a:r>
            <a:r>
              <a:rPr lang="en-US" sz="2400" b="1" dirty="0"/>
              <a:t>(</a:t>
            </a:r>
            <a:r>
              <a:rPr lang="en-CA" sz="2400" b="1" dirty="0">
                <a:solidFill>
                  <a:srgbClr val="F66060"/>
                </a:solidFill>
              </a:rPr>
              <a:t>K</a:t>
            </a:r>
            <a:r>
              <a:rPr lang="en-CA" sz="2400" b="1" baseline="-25000" dirty="0">
                <a:solidFill>
                  <a:srgbClr val="F66060"/>
                </a:solidFill>
              </a:rPr>
              <a:t>2</a:t>
            </a:r>
            <a:r>
              <a:rPr lang="en-US" sz="2400" dirty="0">
                <a:solidFill>
                  <a:schemeClr val="tx1">
                    <a:lumMod val="75000"/>
                    <a:lumOff val="25000"/>
                  </a:schemeClr>
                </a:solidFill>
              </a:rPr>
              <a:t>, </a:t>
            </a:r>
            <a:r>
              <a:rPr lang="en-US" sz="2400" b="1" dirty="0">
                <a:solidFill>
                  <a:srgbClr val="F66060"/>
                </a:solidFill>
              </a:rPr>
              <a:t>N</a:t>
            </a:r>
            <a:r>
              <a:rPr lang="en-CA" sz="2400" b="1" baseline="-25000" dirty="0">
                <a:solidFill>
                  <a:srgbClr val="F66060"/>
                </a:solidFill>
              </a:rPr>
              <a:t>2</a:t>
            </a:r>
            <a:r>
              <a:rPr lang="en-US" sz="2400" dirty="0">
                <a:solidFill>
                  <a:schemeClr val="tx1">
                    <a:lumMod val="75000"/>
                    <a:lumOff val="25000"/>
                  </a:schemeClr>
                </a:solidFill>
              </a:rPr>
              <a:t>, </a:t>
            </a:r>
            <a:r>
              <a:rPr lang="en-US" sz="2400" b="1" dirty="0">
                <a:solidFill>
                  <a:srgbClr val="F66060"/>
                </a:solidFill>
              </a:rPr>
              <a:t>A</a:t>
            </a:r>
            <a:r>
              <a:rPr lang="en-CA" sz="2400" b="1" baseline="-25000" dirty="0">
                <a:solidFill>
                  <a:srgbClr val="F66060"/>
                </a:solidFill>
              </a:rPr>
              <a:t>2</a:t>
            </a:r>
            <a:r>
              <a:rPr lang="en-US" sz="2400" b="1" dirty="0"/>
              <a:t>)</a:t>
            </a:r>
            <a:r>
              <a:rPr lang="en-CA" sz="2400" b="1" baseline="-25000" dirty="0">
                <a:solidFill>
                  <a:srgbClr val="F66060"/>
                </a:solidFill>
              </a:rPr>
              <a:t>     </a:t>
            </a:r>
            <a:r>
              <a:rPr lang="en-US" sz="2400" dirty="0">
                <a:solidFill>
                  <a:schemeClr val="tx1">
                    <a:lumMod val="75000"/>
                    <a:lumOff val="25000"/>
                  </a:schemeClr>
                </a:solidFill>
              </a:rPr>
              <a:t>and   </a:t>
            </a:r>
            <a:r>
              <a:rPr lang="pt-BR" sz="2400" b="1" i="0" u="none" strike="noStrike" dirty="0">
                <a:solidFill>
                  <a:srgbClr val="F66060"/>
                </a:solidFill>
                <a:effectLst/>
              </a:rPr>
              <a:t>C</a:t>
            </a:r>
            <a:endParaRPr lang="en-US" sz="2400" dirty="0">
              <a:solidFill>
                <a:schemeClr val="tx1">
                  <a:lumMod val="75000"/>
                  <a:lumOff val="25000"/>
                </a:schemeClr>
              </a:solidFill>
            </a:endParaRPr>
          </a:p>
        </p:txBody>
      </p:sp>
    </p:spTree>
    <p:extLst>
      <p:ext uri="{BB962C8B-B14F-4D97-AF65-F5344CB8AC3E}">
        <p14:creationId xmlns:p14="http://schemas.microsoft.com/office/powerpoint/2010/main" val="1775081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86C38-DDCA-1A56-A36B-F4EE74132CA2}"/>
              </a:ext>
            </a:extLst>
          </p:cNvPr>
          <p:cNvSpPr>
            <a:spLocks noGrp="1"/>
          </p:cNvSpPr>
          <p:nvPr>
            <p:ph type="title"/>
          </p:nvPr>
        </p:nvSpPr>
        <p:spPr/>
        <p:txBody>
          <a:bodyPr/>
          <a:lstStyle/>
          <a:p>
            <a:r>
              <a:rPr lang="en-US"/>
              <a:t>In-use AEAD schemes are not </a:t>
            </a:r>
            <a:r>
              <a:rPr lang="en-US" i="1"/>
              <a:t>context committing</a:t>
            </a:r>
          </a:p>
        </p:txBody>
      </p:sp>
      <p:sp>
        <p:nvSpPr>
          <p:cNvPr id="3" name="Slide Number Placeholder 2">
            <a:extLst>
              <a:ext uri="{FF2B5EF4-FFF2-40B4-BE49-F238E27FC236}">
                <a16:creationId xmlns:a16="http://schemas.microsoft.com/office/drawing/2014/main" id="{D269022B-465D-D11F-3E45-EC66CB2005AC}"/>
              </a:ext>
            </a:extLst>
          </p:cNvPr>
          <p:cNvSpPr>
            <a:spLocks noGrp="1"/>
          </p:cNvSpPr>
          <p:nvPr>
            <p:ph type="sldNum" sz="quarter" idx="12"/>
          </p:nvPr>
        </p:nvSpPr>
        <p:spPr/>
        <p:txBody>
          <a:bodyPr/>
          <a:lstStyle/>
          <a:p>
            <a:fld id="{6D0B039C-C501-4130-90A9-BBE01EFE398C}" type="slidenum">
              <a:rPr lang="en-CA" smtClean="0"/>
              <a:t>18</a:t>
            </a:fld>
            <a:endParaRPr lang="en-CA"/>
          </a:p>
        </p:txBody>
      </p:sp>
      <p:sp>
        <p:nvSpPr>
          <p:cNvPr id="4" name="TextBox 3">
            <a:extLst>
              <a:ext uri="{FF2B5EF4-FFF2-40B4-BE49-F238E27FC236}">
                <a16:creationId xmlns:a16="http://schemas.microsoft.com/office/drawing/2014/main" id="{FA0A7D83-5FD5-8C5F-FAC5-760CA2B6FED2}"/>
              </a:ext>
            </a:extLst>
          </p:cNvPr>
          <p:cNvSpPr txBox="1"/>
          <p:nvPr/>
        </p:nvSpPr>
        <p:spPr>
          <a:xfrm>
            <a:off x="671907" y="1492879"/>
            <a:ext cx="7140850" cy="3046988"/>
          </a:xfrm>
          <a:prstGeom prst="rect">
            <a:avLst/>
          </a:prstGeom>
          <a:noFill/>
        </p:spPr>
        <p:txBody>
          <a:bodyPr wrap="square" rtlCol="0">
            <a:spAutoFit/>
          </a:bodyPr>
          <a:lstStyle/>
          <a:p>
            <a:r>
              <a:rPr lang="en-US" sz="2400" dirty="0">
                <a:solidFill>
                  <a:schemeClr val="tx1">
                    <a:lumMod val="75000"/>
                    <a:lumOff val="25000"/>
                  </a:schemeClr>
                </a:solidFill>
              </a:rPr>
              <a:t>For AEAD = XXX computationally efficient to find </a:t>
            </a:r>
          </a:p>
          <a:p>
            <a:endParaRPr lang="en-US" sz="2400" dirty="0">
              <a:solidFill>
                <a:schemeClr val="tx1">
                  <a:lumMod val="75000"/>
                  <a:lumOff val="25000"/>
                </a:schemeClr>
              </a:solidFill>
            </a:endParaRPr>
          </a:p>
          <a:p>
            <a:endParaRPr lang="en-US" sz="2400" dirty="0">
              <a:solidFill>
                <a:schemeClr val="tx1">
                  <a:lumMod val="75000"/>
                  <a:lumOff val="25000"/>
                </a:schemeClr>
              </a:solidFill>
            </a:endParaRPr>
          </a:p>
          <a:p>
            <a:r>
              <a:rPr lang="en-US" sz="2400" dirty="0">
                <a:solidFill>
                  <a:schemeClr val="tx1">
                    <a:lumMod val="75000"/>
                    <a:lumOff val="25000"/>
                  </a:schemeClr>
                </a:solidFill>
              </a:rPr>
              <a:t>such that decryption</a:t>
            </a:r>
          </a:p>
          <a:p>
            <a:endParaRPr lang="en-US" sz="2400" b="1" dirty="0">
              <a:solidFill>
                <a:schemeClr val="tx1">
                  <a:lumMod val="75000"/>
                  <a:lumOff val="25000"/>
                </a:schemeClr>
              </a:solidFill>
            </a:endParaRPr>
          </a:p>
          <a:p>
            <a:r>
              <a:rPr lang="en-US" sz="2400" b="1" dirty="0">
                <a:solidFill>
                  <a:schemeClr val="tx1">
                    <a:lumMod val="75000"/>
                    <a:lumOff val="25000"/>
                  </a:schemeClr>
                </a:solidFill>
              </a:rPr>
              <a:t>		</a:t>
            </a:r>
            <a:endParaRPr lang="en-US" sz="2400" dirty="0">
              <a:solidFill>
                <a:schemeClr val="tx1">
                  <a:lumMod val="75000"/>
                  <a:lumOff val="25000"/>
                </a:schemeClr>
              </a:solidFill>
            </a:endParaRPr>
          </a:p>
          <a:p>
            <a:endParaRPr lang="en-US" sz="2400" dirty="0">
              <a:solidFill>
                <a:schemeClr val="tx1">
                  <a:lumMod val="75000"/>
                  <a:lumOff val="25000"/>
                </a:schemeClr>
              </a:solidFill>
            </a:endParaRPr>
          </a:p>
          <a:p>
            <a:r>
              <a:rPr lang="en-US" sz="2400" dirty="0">
                <a:solidFill>
                  <a:schemeClr val="tx1">
                    <a:lumMod val="75000"/>
                    <a:lumOff val="25000"/>
                  </a:schemeClr>
                </a:solidFill>
              </a:rPr>
              <a:t>succeeds</a:t>
            </a:r>
            <a:endParaRPr lang="en-US" sz="2400" b="1" dirty="0">
              <a:solidFill>
                <a:schemeClr val="tx1">
                  <a:lumMod val="75000"/>
                  <a:lumOff val="25000"/>
                </a:schemeClr>
              </a:solidFill>
            </a:endParaRPr>
          </a:p>
        </p:txBody>
      </p:sp>
      <p:sp>
        <p:nvSpPr>
          <p:cNvPr id="17" name="TextBox 16">
            <a:extLst>
              <a:ext uri="{FF2B5EF4-FFF2-40B4-BE49-F238E27FC236}">
                <a16:creationId xmlns:a16="http://schemas.microsoft.com/office/drawing/2014/main" id="{420BD671-29B3-299D-4C0E-D72DD3B51ED1}"/>
              </a:ext>
            </a:extLst>
          </p:cNvPr>
          <p:cNvSpPr txBox="1"/>
          <p:nvPr/>
        </p:nvSpPr>
        <p:spPr>
          <a:xfrm>
            <a:off x="1676842" y="3107327"/>
            <a:ext cx="4377160" cy="830997"/>
          </a:xfrm>
          <a:prstGeom prst="rect">
            <a:avLst/>
          </a:prstGeom>
          <a:noFill/>
        </p:spPr>
        <p:txBody>
          <a:bodyPr wrap="none" rtlCol="0">
            <a:spAutoFit/>
          </a:bodyPr>
          <a:lstStyle/>
          <a:p>
            <a:r>
              <a:rPr lang="en-US" sz="2400" b="1">
                <a:solidFill>
                  <a:schemeClr val="tx1">
                    <a:lumMod val="75000"/>
                    <a:lumOff val="25000"/>
                  </a:schemeClr>
                </a:solidFill>
              </a:rPr>
              <a:t>M</a:t>
            </a:r>
            <a:r>
              <a:rPr lang="en-US" sz="2400" b="1" baseline="-25000">
                <a:solidFill>
                  <a:schemeClr val="tx1">
                    <a:lumMod val="75000"/>
                    <a:lumOff val="25000"/>
                  </a:schemeClr>
                </a:solidFill>
              </a:rPr>
              <a:t>1  </a:t>
            </a:r>
            <a:r>
              <a:rPr lang="en-US" sz="2400" b="1">
                <a:solidFill>
                  <a:schemeClr val="tx1">
                    <a:lumMod val="75000"/>
                    <a:lumOff val="25000"/>
                  </a:schemeClr>
                </a:solidFill>
              </a:rPr>
              <a:t>= </a:t>
            </a:r>
            <a:r>
              <a:rPr lang="en-US" sz="2400" err="1">
                <a:solidFill>
                  <a:schemeClr val="tx1">
                    <a:lumMod val="75000"/>
                    <a:lumOff val="25000"/>
                  </a:schemeClr>
                </a:solidFill>
              </a:rPr>
              <a:t>AEAD.Dec</a:t>
            </a:r>
            <a:r>
              <a:rPr lang="en-US" sz="2400">
                <a:solidFill>
                  <a:schemeClr val="tx1">
                    <a:lumMod val="75000"/>
                    <a:lumOff val="25000"/>
                  </a:schemeClr>
                </a:solidFill>
              </a:rPr>
              <a:t>(</a:t>
            </a:r>
            <a:r>
              <a:rPr lang="en-CA" sz="2400" b="1" i="0" u="none" strike="noStrike">
                <a:solidFill>
                  <a:srgbClr val="F66060"/>
                </a:solidFill>
                <a:effectLst/>
              </a:rPr>
              <a:t>K</a:t>
            </a:r>
            <a:r>
              <a:rPr lang="en-CA" sz="2400" b="1" i="0" u="none" strike="noStrike" baseline="-25000">
                <a:solidFill>
                  <a:srgbClr val="F66060"/>
                </a:solidFill>
                <a:effectLst/>
              </a:rPr>
              <a:t>1</a:t>
            </a:r>
            <a:r>
              <a:rPr lang="en-US" sz="2400" b="1">
                <a:solidFill>
                  <a:srgbClr val="F66060"/>
                </a:solidFill>
              </a:rPr>
              <a:t> N</a:t>
            </a:r>
            <a:r>
              <a:rPr lang="en-CA" sz="2400" b="1" baseline="-25000">
                <a:solidFill>
                  <a:srgbClr val="F66060"/>
                </a:solidFill>
              </a:rPr>
              <a:t>1</a:t>
            </a:r>
            <a:r>
              <a:rPr lang="en-US" sz="2400">
                <a:solidFill>
                  <a:schemeClr val="tx1">
                    <a:lumMod val="75000"/>
                    <a:lumOff val="25000"/>
                  </a:schemeClr>
                </a:solidFill>
              </a:rPr>
              <a:t>,</a:t>
            </a:r>
            <a:r>
              <a:rPr lang="en-US" sz="2400" b="1">
                <a:solidFill>
                  <a:srgbClr val="F66060"/>
                </a:solidFill>
              </a:rPr>
              <a:t>A</a:t>
            </a:r>
            <a:r>
              <a:rPr lang="en-CA" sz="2400" b="1" baseline="-25000">
                <a:solidFill>
                  <a:srgbClr val="F66060"/>
                </a:solidFill>
              </a:rPr>
              <a:t>1</a:t>
            </a:r>
            <a:r>
              <a:rPr lang="en-US" sz="2400">
                <a:solidFill>
                  <a:schemeClr val="tx1">
                    <a:lumMod val="75000"/>
                    <a:lumOff val="25000"/>
                  </a:schemeClr>
                </a:solidFill>
              </a:rPr>
              <a:t>,</a:t>
            </a:r>
            <a:r>
              <a:rPr lang="en-CA" sz="2400" b="1" i="0" u="none" strike="noStrike">
                <a:solidFill>
                  <a:srgbClr val="F66060"/>
                </a:solidFill>
                <a:effectLst/>
              </a:rPr>
              <a:t>C</a:t>
            </a:r>
            <a:r>
              <a:rPr lang="en-US" sz="2400">
                <a:solidFill>
                  <a:schemeClr val="tx1">
                    <a:lumMod val="75000"/>
                    <a:lumOff val="25000"/>
                  </a:schemeClr>
                </a:solidFill>
              </a:rPr>
              <a:t>)            </a:t>
            </a:r>
          </a:p>
          <a:p>
            <a:r>
              <a:rPr lang="en-US" sz="2400" b="1">
                <a:solidFill>
                  <a:schemeClr val="tx1">
                    <a:lumMod val="75000"/>
                    <a:lumOff val="25000"/>
                  </a:schemeClr>
                </a:solidFill>
              </a:rPr>
              <a:t>M</a:t>
            </a:r>
            <a:r>
              <a:rPr lang="en-US" sz="2400" b="1" baseline="-25000">
                <a:solidFill>
                  <a:schemeClr val="tx1">
                    <a:lumMod val="75000"/>
                    <a:lumOff val="25000"/>
                  </a:schemeClr>
                </a:solidFill>
              </a:rPr>
              <a:t>2  </a:t>
            </a:r>
            <a:r>
              <a:rPr lang="en-US" sz="2400">
                <a:solidFill>
                  <a:schemeClr val="tx1">
                    <a:lumMod val="75000"/>
                    <a:lumOff val="25000"/>
                  </a:schemeClr>
                </a:solidFill>
              </a:rPr>
              <a:t>= </a:t>
            </a:r>
            <a:r>
              <a:rPr lang="en-US" sz="2400" err="1">
                <a:solidFill>
                  <a:schemeClr val="tx1">
                    <a:lumMod val="75000"/>
                    <a:lumOff val="25000"/>
                  </a:schemeClr>
                </a:solidFill>
              </a:rPr>
              <a:t>AEAD.Dec</a:t>
            </a:r>
            <a:r>
              <a:rPr lang="en-US" sz="2400">
                <a:solidFill>
                  <a:schemeClr val="tx1">
                    <a:lumMod val="75000"/>
                    <a:lumOff val="25000"/>
                  </a:schemeClr>
                </a:solidFill>
              </a:rPr>
              <a:t>(</a:t>
            </a:r>
            <a:r>
              <a:rPr lang="en-CA" sz="2400" b="1" i="0" u="none" strike="noStrike">
                <a:solidFill>
                  <a:srgbClr val="F66060"/>
                </a:solidFill>
                <a:effectLst/>
              </a:rPr>
              <a:t>K</a:t>
            </a:r>
            <a:r>
              <a:rPr lang="en-CA" sz="2400" b="1" i="0" u="none" strike="noStrike" baseline="-25000">
                <a:solidFill>
                  <a:srgbClr val="F66060"/>
                </a:solidFill>
                <a:effectLst/>
              </a:rPr>
              <a:t>2</a:t>
            </a:r>
            <a:r>
              <a:rPr lang="en-CA" sz="2400" b="0" i="0" u="none" strike="noStrike">
                <a:solidFill>
                  <a:srgbClr val="F66060"/>
                </a:solidFill>
                <a:effectLst/>
              </a:rPr>
              <a:t>,</a:t>
            </a:r>
            <a:r>
              <a:rPr lang="en-CA" sz="2400" b="1" i="0" u="none" strike="noStrike">
                <a:solidFill>
                  <a:srgbClr val="F66060"/>
                </a:solidFill>
                <a:effectLst/>
              </a:rPr>
              <a:t>N</a:t>
            </a:r>
            <a:r>
              <a:rPr lang="en-CA" sz="2400" b="1" baseline="-25000">
                <a:solidFill>
                  <a:srgbClr val="F66060"/>
                </a:solidFill>
              </a:rPr>
              <a:t>2</a:t>
            </a:r>
            <a:r>
              <a:rPr lang="en-CA" sz="2400" b="0" i="0" u="none" strike="noStrike">
                <a:solidFill>
                  <a:srgbClr val="F66060"/>
                </a:solidFill>
                <a:effectLst/>
              </a:rPr>
              <a:t>,</a:t>
            </a:r>
            <a:r>
              <a:rPr lang="en-CA" sz="2400" b="1" i="0" u="none" strike="noStrike">
                <a:solidFill>
                  <a:srgbClr val="F66060"/>
                </a:solidFill>
                <a:effectLst/>
              </a:rPr>
              <a:t>A</a:t>
            </a:r>
            <a:r>
              <a:rPr lang="en-CA" sz="2400" b="1" baseline="-25000">
                <a:solidFill>
                  <a:srgbClr val="F66060"/>
                </a:solidFill>
              </a:rPr>
              <a:t>2</a:t>
            </a:r>
            <a:r>
              <a:rPr lang="en-CA" sz="2400" b="1" i="0" u="none" strike="noStrike">
                <a:solidFill>
                  <a:srgbClr val="F66060"/>
                </a:solidFill>
                <a:effectLst/>
              </a:rPr>
              <a:t>,C</a:t>
            </a:r>
            <a:r>
              <a:rPr lang="en-US" sz="2400">
                <a:solidFill>
                  <a:schemeClr val="tx1">
                    <a:lumMod val="75000"/>
                    <a:lumOff val="25000"/>
                  </a:schemeClr>
                </a:solidFill>
              </a:rPr>
              <a:t>)</a:t>
            </a:r>
            <a:endParaRPr lang="en-US" sz="2400"/>
          </a:p>
        </p:txBody>
      </p:sp>
      <p:graphicFrame>
        <p:nvGraphicFramePr>
          <p:cNvPr id="6" name="Table 5">
            <a:extLst>
              <a:ext uri="{FF2B5EF4-FFF2-40B4-BE49-F238E27FC236}">
                <a16:creationId xmlns:a16="http://schemas.microsoft.com/office/drawing/2014/main" id="{07968B7A-6445-AE27-97FD-C68D9CCB5790}"/>
              </a:ext>
            </a:extLst>
          </p:cNvPr>
          <p:cNvGraphicFramePr>
            <a:graphicFrameLocks/>
          </p:cNvGraphicFramePr>
          <p:nvPr>
            <p:extLst>
              <p:ext uri="{D42A27DB-BD31-4B8C-83A1-F6EECF244321}">
                <p14:modId xmlns:p14="http://schemas.microsoft.com/office/powerpoint/2010/main" val="1087621767"/>
              </p:ext>
            </p:extLst>
          </p:nvPr>
        </p:nvGraphicFramePr>
        <p:xfrm>
          <a:off x="7058937" y="1367325"/>
          <a:ext cx="4941117" cy="3997794"/>
        </p:xfrm>
        <a:graphic>
          <a:graphicData uri="http://schemas.openxmlformats.org/drawingml/2006/table">
            <a:tbl>
              <a:tblPr firstRow="1" bandRow="1">
                <a:tableStyleId>{5FD0F851-EC5A-4D38-B0AD-8093EC10F338}</a:tableStyleId>
              </a:tblPr>
              <a:tblGrid>
                <a:gridCol w="1496127">
                  <a:extLst>
                    <a:ext uri="{9D8B030D-6E8A-4147-A177-3AD203B41FA5}">
                      <a16:colId xmlns:a16="http://schemas.microsoft.com/office/drawing/2014/main" val="1767427319"/>
                    </a:ext>
                  </a:extLst>
                </a:gridCol>
                <a:gridCol w="1722495">
                  <a:extLst>
                    <a:ext uri="{9D8B030D-6E8A-4147-A177-3AD203B41FA5}">
                      <a16:colId xmlns:a16="http://schemas.microsoft.com/office/drawing/2014/main" val="3016384236"/>
                    </a:ext>
                  </a:extLst>
                </a:gridCol>
                <a:gridCol w="1722495">
                  <a:extLst>
                    <a:ext uri="{9D8B030D-6E8A-4147-A177-3AD203B41FA5}">
                      <a16:colId xmlns:a16="http://schemas.microsoft.com/office/drawing/2014/main" val="2612139069"/>
                    </a:ext>
                  </a:extLst>
                </a:gridCol>
              </a:tblGrid>
              <a:tr h="926130">
                <a:tc>
                  <a:txBody>
                    <a:bodyPr/>
                    <a:lstStyle/>
                    <a:p>
                      <a:r>
                        <a:rPr lang="en-US">
                          <a:solidFill>
                            <a:schemeClr val="tx1">
                              <a:lumMod val="75000"/>
                              <a:lumOff val="25000"/>
                            </a:schemeClr>
                          </a:solidFill>
                        </a:rPr>
                        <a:t>XXX</a:t>
                      </a:r>
                      <a:endParaRPr lang="en-CA">
                        <a:solidFill>
                          <a:schemeClr val="tx1">
                            <a:lumMod val="75000"/>
                            <a:lumOff val="25000"/>
                          </a:schemeClr>
                        </a:solidFill>
                      </a:endParaRPr>
                    </a:p>
                  </a:txBody>
                  <a:tcPr/>
                </a:tc>
                <a:tc>
                  <a:txBody>
                    <a:bodyPr/>
                    <a:lstStyle/>
                    <a:p>
                      <a:r>
                        <a:rPr lang="en-US">
                          <a:solidFill>
                            <a:schemeClr val="tx1">
                              <a:lumMod val="75000"/>
                              <a:lumOff val="25000"/>
                            </a:schemeClr>
                          </a:solidFill>
                        </a:rPr>
                        <a:t>Key Committing Attack?</a:t>
                      </a:r>
                      <a:endParaRPr lang="en-CA">
                        <a:solidFill>
                          <a:schemeClr val="tx1">
                            <a:lumMod val="75000"/>
                            <a:lumOff val="25000"/>
                          </a:schemeClr>
                        </a:solidFill>
                      </a:endParaRPr>
                    </a:p>
                  </a:txBody>
                  <a:tcPr/>
                </a:tc>
                <a:tc>
                  <a:txBody>
                    <a:bodyPr/>
                    <a:lstStyle/>
                    <a:p>
                      <a:r>
                        <a:rPr lang="en-CA">
                          <a:solidFill>
                            <a:schemeClr val="tx1">
                              <a:lumMod val="75000"/>
                              <a:lumOff val="25000"/>
                            </a:schemeClr>
                          </a:solidFill>
                        </a:rPr>
                        <a:t>Context Committing Attack?</a:t>
                      </a:r>
                    </a:p>
                  </a:txBody>
                  <a:tcPr/>
                </a:tc>
                <a:extLst>
                  <a:ext uri="{0D108BD9-81ED-4DB2-BD59-A6C34878D82A}">
                    <a16:rowId xmlns:a16="http://schemas.microsoft.com/office/drawing/2014/main" val="1961330602"/>
                  </a:ext>
                </a:extLst>
              </a:tr>
              <a:tr h="375597">
                <a:tc>
                  <a:txBody>
                    <a:bodyPr/>
                    <a:lstStyle/>
                    <a:p>
                      <a:r>
                        <a:rPr lang="en-US">
                          <a:solidFill>
                            <a:schemeClr val="tx1">
                              <a:lumMod val="75000"/>
                              <a:lumOff val="25000"/>
                            </a:schemeClr>
                          </a:solidFill>
                        </a:rPr>
                        <a:t>AES-GCM</a:t>
                      </a:r>
                      <a:endParaRPr lang="en-CA">
                        <a:solidFill>
                          <a:schemeClr val="tx1">
                            <a:lumMod val="75000"/>
                            <a:lumOff val="25000"/>
                          </a:schemeClr>
                        </a:solidFill>
                      </a:endParaRPr>
                    </a:p>
                  </a:txBody>
                  <a:tcPr/>
                </a:tc>
                <a:tc>
                  <a:txBody>
                    <a:bodyPr/>
                    <a:lstStyle/>
                    <a:p>
                      <a:r>
                        <a:rPr lang="en-US">
                          <a:solidFill>
                            <a:schemeClr val="tx1">
                              <a:lumMod val="75000"/>
                              <a:lumOff val="25000"/>
                            </a:schemeClr>
                          </a:solidFill>
                        </a:rPr>
                        <a:t>[GLR17]</a:t>
                      </a:r>
                    </a:p>
                  </a:txBody>
                  <a:tcPr/>
                </a:tc>
                <a:tc>
                  <a:txBody>
                    <a:bodyPr/>
                    <a:lstStyle/>
                    <a:p>
                      <a:r>
                        <a:rPr lang="en-US">
                          <a:solidFill>
                            <a:schemeClr val="tx1">
                              <a:lumMod val="75000"/>
                              <a:lumOff val="25000"/>
                            </a:schemeClr>
                          </a:solidFill>
                        </a:rPr>
                        <a:t>[GLR17]</a:t>
                      </a:r>
                    </a:p>
                  </a:txBody>
                  <a:tcPr/>
                </a:tc>
                <a:extLst>
                  <a:ext uri="{0D108BD9-81ED-4DB2-BD59-A6C34878D82A}">
                    <a16:rowId xmlns:a16="http://schemas.microsoft.com/office/drawing/2014/main" val="289775861"/>
                  </a:ext>
                </a:extLst>
              </a:tr>
              <a:tr h="648291">
                <a:tc>
                  <a:txBody>
                    <a:bodyPr/>
                    <a:lstStyle/>
                    <a:p>
                      <a:r>
                        <a:rPr lang="en-CA">
                          <a:solidFill>
                            <a:schemeClr val="tx1">
                              <a:lumMod val="75000"/>
                              <a:lumOff val="25000"/>
                            </a:schemeClr>
                          </a:solidFill>
                        </a:rPr>
                        <a:t>ChaCha20</a:t>
                      </a:r>
                    </a:p>
                    <a:p>
                      <a:r>
                        <a:rPr lang="en-CA">
                          <a:solidFill>
                            <a:schemeClr val="tx1">
                              <a:lumMod val="75000"/>
                              <a:lumOff val="25000"/>
                            </a:schemeClr>
                          </a:solidFill>
                        </a:rPr>
                        <a:t>/Poly1305</a:t>
                      </a:r>
                    </a:p>
                  </a:txBody>
                  <a:tcPr/>
                </a:tc>
                <a:tc>
                  <a:txBody>
                    <a:bodyPr/>
                    <a:lstStyle/>
                    <a:p>
                      <a:r>
                        <a:rPr lang="en-CA">
                          <a:solidFill>
                            <a:schemeClr val="tx1">
                              <a:lumMod val="75000"/>
                              <a:lumOff val="25000"/>
                            </a:schemeClr>
                          </a:solidFill>
                        </a:rPr>
                        <a:t>[LGR20]</a:t>
                      </a:r>
                    </a:p>
                  </a:txBody>
                  <a:tcPr/>
                </a:tc>
                <a:tc>
                  <a:txBody>
                    <a:bodyPr/>
                    <a:lstStyle/>
                    <a:p>
                      <a:r>
                        <a:rPr lang="en-CA">
                          <a:solidFill>
                            <a:schemeClr val="tx1">
                              <a:lumMod val="75000"/>
                              <a:lumOff val="25000"/>
                            </a:schemeClr>
                          </a:solidFill>
                        </a:rPr>
                        <a:t>[LGR20]</a:t>
                      </a:r>
                    </a:p>
                  </a:txBody>
                  <a:tcPr/>
                </a:tc>
                <a:extLst>
                  <a:ext uri="{0D108BD9-81ED-4DB2-BD59-A6C34878D82A}">
                    <a16:rowId xmlns:a16="http://schemas.microsoft.com/office/drawing/2014/main" val="731176403"/>
                  </a:ext>
                </a:extLst>
              </a:tr>
              <a:tr h="648291">
                <a:tc>
                  <a:txBody>
                    <a:bodyPr/>
                    <a:lstStyle/>
                    <a:p>
                      <a:r>
                        <a:rPr lang="en-CA">
                          <a:solidFill>
                            <a:schemeClr val="tx1">
                              <a:lumMod val="75000"/>
                              <a:lumOff val="25000"/>
                            </a:schemeClr>
                          </a:solidFill>
                        </a:rPr>
                        <a:t>AES-GCM-SIV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solidFill>
                            <a:schemeClr val="tx1">
                              <a:lumMod val="75000"/>
                              <a:lumOff val="25000"/>
                            </a:schemeClr>
                          </a:solidFill>
                        </a:rPr>
                        <a:t>[Sch20, LGR20]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solidFill>
                            <a:schemeClr val="tx1">
                              <a:lumMod val="75000"/>
                              <a:lumOff val="25000"/>
                            </a:schemeClr>
                          </a:solidFill>
                        </a:rPr>
                        <a:t>[Sch20, LGR20]</a:t>
                      </a:r>
                    </a:p>
                  </a:txBody>
                  <a:tcPr/>
                </a:tc>
                <a:extLst>
                  <a:ext uri="{0D108BD9-81ED-4DB2-BD59-A6C34878D82A}">
                    <a16:rowId xmlns:a16="http://schemas.microsoft.com/office/drawing/2014/main" val="24487734"/>
                  </a:ext>
                </a:extLst>
              </a:tr>
              <a:tr h="375597">
                <a:tc>
                  <a:txBody>
                    <a:bodyPr/>
                    <a:lstStyle/>
                    <a:p>
                      <a:r>
                        <a:rPr lang="en-CA">
                          <a:solidFill>
                            <a:schemeClr val="tx1">
                              <a:lumMod val="75000"/>
                              <a:lumOff val="25000"/>
                            </a:schemeClr>
                          </a:solidFill>
                        </a:rPr>
                        <a:t>AES-OCB3</a:t>
                      </a:r>
                    </a:p>
                  </a:txBody>
                  <a:tcPr/>
                </a:tc>
                <a:tc>
                  <a:txBody>
                    <a:bodyPr/>
                    <a:lstStyle/>
                    <a:p>
                      <a:r>
                        <a:rPr lang="en-CA">
                          <a:solidFill>
                            <a:schemeClr val="tx1">
                              <a:lumMod val="75000"/>
                              <a:lumOff val="25000"/>
                            </a:schemeClr>
                          </a:solidFill>
                        </a:rPr>
                        <a:t>[</a:t>
                      </a:r>
                      <a:r>
                        <a:rPr lang="en-US">
                          <a:solidFill>
                            <a:schemeClr val="tx1">
                              <a:lumMod val="75000"/>
                              <a:lumOff val="25000"/>
                            </a:schemeClr>
                          </a:solidFill>
                        </a:rPr>
                        <a:t>ADGKLS20]</a:t>
                      </a:r>
                      <a:endParaRPr lang="en-CA">
                        <a:solidFill>
                          <a:schemeClr val="tx1">
                            <a:lumMod val="75000"/>
                            <a:lumOff val="25000"/>
                          </a:schemeClr>
                        </a:solidFill>
                      </a:endParaRPr>
                    </a:p>
                  </a:txBody>
                  <a:tcPr/>
                </a:tc>
                <a:tc>
                  <a:txBody>
                    <a:bodyPr/>
                    <a:lstStyle/>
                    <a:p>
                      <a:r>
                        <a:rPr lang="en-CA">
                          <a:solidFill>
                            <a:schemeClr val="tx1">
                              <a:lumMod val="75000"/>
                              <a:lumOff val="25000"/>
                            </a:schemeClr>
                          </a:solidFill>
                        </a:rPr>
                        <a:t>[</a:t>
                      </a:r>
                      <a:r>
                        <a:rPr lang="en-US">
                          <a:solidFill>
                            <a:schemeClr val="tx1">
                              <a:lumMod val="75000"/>
                              <a:lumOff val="25000"/>
                            </a:schemeClr>
                          </a:solidFill>
                        </a:rPr>
                        <a:t>ADGKLS20]</a:t>
                      </a:r>
                      <a:endParaRPr lang="en-CA">
                        <a:solidFill>
                          <a:schemeClr val="tx1">
                            <a:lumMod val="75000"/>
                            <a:lumOff val="25000"/>
                          </a:schemeClr>
                        </a:solidFill>
                      </a:endParaRPr>
                    </a:p>
                  </a:txBody>
                  <a:tcPr/>
                </a:tc>
                <a:extLst>
                  <a:ext uri="{0D108BD9-81ED-4DB2-BD59-A6C34878D82A}">
                    <a16:rowId xmlns:a16="http://schemas.microsoft.com/office/drawing/2014/main" val="3404199558"/>
                  </a:ext>
                </a:extLst>
              </a:tr>
              <a:tr h="375597">
                <a:tc>
                  <a:txBody>
                    <a:bodyPr/>
                    <a:lstStyle/>
                    <a:p>
                      <a:r>
                        <a:rPr lang="en-CA">
                          <a:solidFill>
                            <a:schemeClr val="tx1">
                              <a:lumMod val="75000"/>
                              <a:lumOff val="25000"/>
                            </a:schemeClr>
                          </a:solidFill>
                        </a:rPr>
                        <a:t>AES-SIV</a:t>
                      </a:r>
                    </a:p>
                  </a:txBody>
                  <a:tcPr/>
                </a:tc>
                <a:tc>
                  <a:txBody>
                    <a:bodyPr/>
                    <a:lstStyle/>
                    <a:p>
                      <a:r>
                        <a:rPr lang="en-CA">
                          <a:solidFill>
                            <a:schemeClr val="tx1">
                              <a:lumMod val="75000"/>
                              <a:lumOff val="25000"/>
                            </a:schemeClr>
                          </a:solidFill>
                        </a:rPr>
                        <a:t>[MLGR23]</a:t>
                      </a:r>
                    </a:p>
                  </a:txBody>
                  <a:tcPr/>
                </a:tc>
                <a:tc>
                  <a:txBody>
                    <a:bodyPr/>
                    <a:lstStyle/>
                    <a:p>
                      <a:r>
                        <a:rPr lang="en-CA">
                          <a:solidFill>
                            <a:schemeClr val="tx1">
                              <a:lumMod val="75000"/>
                              <a:lumOff val="25000"/>
                            </a:schemeClr>
                          </a:solidFill>
                        </a:rPr>
                        <a:t>[MLGR23]</a:t>
                      </a:r>
                    </a:p>
                  </a:txBody>
                  <a:tcPr/>
                </a:tc>
                <a:extLst>
                  <a:ext uri="{0D108BD9-81ED-4DB2-BD59-A6C34878D82A}">
                    <a16:rowId xmlns:a16="http://schemas.microsoft.com/office/drawing/2014/main" val="973073531"/>
                  </a:ext>
                </a:extLst>
              </a:tr>
              <a:tr h="648291">
                <a:tc>
                  <a:txBody>
                    <a:bodyPr/>
                    <a:lstStyle/>
                    <a:p>
                      <a:r>
                        <a:rPr lang="en-CA">
                          <a:solidFill>
                            <a:schemeClr val="tx1">
                              <a:lumMod val="75000"/>
                              <a:lumOff val="25000"/>
                            </a:schemeClr>
                          </a:solidFill>
                        </a:rPr>
                        <a:t>XSalsa20</a:t>
                      </a:r>
                    </a:p>
                    <a:p>
                      <a:r>
                        <a:rPr lang="en-CA">
                          <a:solidFill>
                            <a:schemeClr val="tx1">
                              <a:lumMod val="75000"/>
                              <a:lumOff val="25000"/>
                            </a:schemeClr>
                          </a:solidFill>
                        </a:rPr>
                        <a:t>/Poly1305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solidFill>
                            <a:schemeClr val="tx1">
                              <a:lumMod val="75000"/>
                              <a:lumOff val="25000"/>
                            </a:schemeClr>
                          </a:solidFill>
                        </a:rPr>
                        <a:t>[LGR20]</a:t>
                      </a:r>
                    </a:p>
                    <a:p>
                      <a:endParaRPr lang="en-CA">
                        <a:solidFill>
                          <a:schemeClr val="tx1">
                            <a:lumMod val="75000"/>
                            <a:lumOff val="2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solidFill>
                            <a:schemeClr val="tx1">
                              <a:lumMod val="75000"/>
                              <a:lumOff val="25000"/>
                            </a:schemeClr>
                          </a:solidFill>
                        </a:rPr>
                        <a:t>[LGR20]</a:t>
                      </a:r>
                    </a:p>
                  </a:txBody>
                  <a:tcPr/>
                </a:tc>
                <a:extLst>
                  <a:ext uri="{0D108BD9-81ED-4DB2-BD59-A6C34878D82A}">
                    <a16:rowId xmlns:a16="http://schemas.microsoft.com/office/drawing/2014/main" val="4242488404"/>
                  </a:ext>
                </a:extLst>
              </a:tr>
            </a:tbl>
          </a:graphicData>
        </a:graphic>
      </p:graphicFrame>
      <p:sp>
        <p:nvSpPr>
          <p:cNvPr id="5" name="TextBox 4">
            <a:extLst>
              <a:ext uri="{FF2B5EF4-FFF2-40B4-BE49-F238E27FC236}">
                <a16:creationId xmlns:a16="http://schemas.microsoft.com/office/drawing/2014/main" id="{8B512FF4-03EC-139A-2E46-77713036C114}"/>
              </a:ext>
            </a:extLst>
          </p:cNvPr>
          <p:cNvSpPr txBox="1"/>
          <p:nvPr/>
        </p:nvSpPr>
        <p:spPr>
          <a:xfrm>
            <a:off x="1151869" y="2044119"/>
            <a:ext cx="6099716" cy="461665"/>
          </a:xfrm>
          <a:prstGeom prst="rect">
            <a:avLst/>
          </a:prstGeom>
          <a:noFill/>
        </p:spPr>
        <p:txBody>
          <a:bodyPr wrap="square">
            <a:spAutoFit/>
          </a:bodyPr>
          <a:lstStyle/>
          <a:p>
            <a:pPr lvl="1"/>
            <a:r>
              <a:rPr lang="en-US" sz="2400" b="1" dirty="0"/>
              <a:t>(</a:t>
            </a:r>
            <a:r>
              <a:rPr lang="en-CA" sz="2400" b="1" i="0" u="none" strike="noStrike" dirty="0">
                <a:solidFill>
                  <a:srgbClr val="F66060"/>
                </a:solidFill>
                <a:effectLst/>
              </a:rPr>
              <a:t>K</a:t>
            </a:r>
            <a:r>
              <a:rPr lang="en-CA" sz="2400" b="1" baseline="-25000" dirty="0">
                <a:solidFill>
                  <a:srgbClr val="F66060"/>
                </a:solidFill>
              </a:rPr>
              <a:t>1</a:t>
            </a:r>
            <a:r>
              <a:rPr lang="en-US" sz="2400" dirty="0">
                <a:solidFill>
                  <a:schemeClr val="tx1">
                    <a:lumMod val="75000"/>
                    <a:lumOff val="25000"/>
                  </a:schemeClr>
                </a:solidFill>
              </a:rPr>
              <a:t>,</a:t>
            </a:r>
            <a:r>
              <a:rPr lang="en-US" sz="2400" b="1" dirty="0">
                <a:solidFill>
                  <a:srgbClr val="F66060"/>
                </a:solidFill>
              </a:rPr>
              <a:t> N</a:t>
            </a:r>
            <a:r>
              <a:rPr lang="en-CA" sz="2400" b="1" baseline="-25000" dirty="0">
                <a:solidFill>
                  <a:srgbClr val="F66060"/>
                </a:solidFill>
              </a:rPr>
              <a:t>1 </a:t>
            </a:r>
            <a:r>
              <a:rPr lang="en-US" sz="2400" dirty="0">
                <a:solidFill>
                  <a:schemeClr val="tx1">
                    <a:lumMod val="75000"/>
                    <a:lumOff val="25000"/>
                  </a:schemeClr>
                </a:solidFill>
              </a:rPr>
              <a:t>, </a:t>
            </a:r>
            <a:r>
              <a:rPr lang="en-US" sz="2400" b="1" dirty="0">
                <a:solidFill>
                  <a:srgbClr val="F66060"/>
                </a:solidFill>
              </a:rPr>
              <a:t>A</a:t>
            </a:r>
            <a:r>
              <a:rPr lang="en-CA" sz="2400" b="1" baseline="-25000" dirty="0">
                <a:solidFill>
                  <a:srgbClr val="F66060"/>
                </a:solidFill>
              </a:rPr>
              <a:t>1</a:t>
            </a:r>
            <a:r>
              <a:rPr lang="en-US" sz="2400" b="1" dirty="0"/>
              <a:t>)</a:t>
            </a:r>
            <a:r>
              <a:rPr lang="en-CA" sz="2400" b="1" baseline="-25000" dirty="0">
                <a:solidFill>
                  <a:srgbClr val="F66060"/>
                </a:solidFill>
              </a:rPr>
              <a:t>    </a:t>
            </a:r>
            <a:r>
              <a:rPr lang="en-US" sz="2400" dirty="0">
                <a:solidFill>
                  <a:schemeClr val="tx1">
                    <a:lumMod val="75000"/>
                    <a:lumOff val="25000"/>
                  </a:schemeClr>
                </a:solidFill>
              </a:rPr>
              <a:t>≠ </a:t>
            </a:r>
            <a:r>
              <a:rPr lang="en-CA" sz="2400" b="1" dirty="0">
                <a:solidFill>
                  <a:srgbClr val="F66060"/>
                </a:solidFill>
              </a:rPr>
              <a:t>	</a:t>
            </a:r>
            <a:r>
              <a:rPr lang="en-US" sz="2400" b="1" dirty="0">
                <a:solidFill>
                  <a:srgbClr val="F66060"/>
                </a:solidFill>
              </a:rPr>
              <a:t> </a:t>
            </a:r>
            <a:r>
              <a:rPr lang="en-US" sz="2400" b="1" dirty="0"/>
              <a:t>(</a:t>
            </a:r>
            <a:r>
              <a:rPr lang="en-CA" sz="2400" b="1" dirty="0">
                <a:solidFill>
                  <a:srgbClr val="F66060"/>
                </a:solidFill>
              </a:rPr>
              <a:t>K</a:t>
            </a:r>
            <a:r>
              <a:rPr lang="en-CA" sz="2400" b="1" baseline="-25000" dirty="0">
                <a:solidFill>
                  <a:srgbClr val="F66060"/>
                </a:solidFill>
              </a:rPr>
              <a:t>2</a:t>
            </a:r>
            <a:r>
              <a:rPr lang="en-US" sz="2400" dirty="0">
                <a:solidFill>
                  <a:schemeClr val="tx1">
                    <a:lumMod val="75000"/>
                    <a:lumOff val="25000"/>
                  </a:schemeClr>
                </a:solidFill>
              </a:rPr>
              <a:t>, </a:t>
            </a:r>
            <a:r>
              <a:rPr lang="en-US" sz="2400" b="1" dirty="0">
                <a:solidFill>
                  <a:srgbClr val="F66060"/>
                </a:solidFill>
              </a:rPr>
              <a:t>N</a:t>
            </a:r>
            <a:r>
              <a:rPr lang="en-CA" sz="2400" b="1" baseline="-25000" dirty="0">
                <a:solidFill>
                  <a:srgbClr val="F66060"/>
                </a:solidFill>
              </a:rPr>
              <a:t>2</a:t>
            </a:r>
            <a:r>
              <a:rPr lang="en-US" sz="2400" dirty="0">
                <a:solidFill>
                  <a:schemeClr val="tx1">
                    <a:lumMod val="75000"/>
                    <a:lumOff val="25000"/>
                  </a:schemeClr>
                </a:solidFill>
              </a:rPr>
              <a:t>, </a:t>
            </a:r>
            <a:r>
              <a:rPr lang="en-US" sz="2400" b="1" dirty="0">
                <a:solidFill>
                  <a:srgbClr val="F66060"/>
                </a:solidFill>
              </a:rPr>
              <a:t>A</a:t>
            </a:r>
            <a:r>
              <a:rPr lang="en-CA" sz="2400" b="1" baseline="-25000" dirty="0">
                <a:solidFill>
                  <a:srgbClr val="F66060"/>
                </a:solidFill>
              </a:rPr>
              <a:t>2</a:t>
            </a:r>
            <a:r>
              <a:rPr lang="en-US" sz="2400" b="1" dirty="0"/>
              <a:t>)</a:t>
            </a:r>
            <a:r>
              <a:rPr lang="en-CA" sz="2400" b="1" baseline="-25000" dirty="0">
                <a:solidFill>
                  <a:srgbClr val="F66060"/>
                </a:solidFill>
              </a:rPr>
              <a:t>     </a:t>
            </a:r>
            <a:r>
              <a:rPr lang="en-US" sz="2400" dirty="0">
                <a:solidFill>
                  <a:schemeClr val="tx1">
                    <a:lumMod val="75000"/>
                    <a:lumOff val="25000"/>
                  </a:schemeClr>
                </a:solidFill>
              </a:rPr>
              <a:t>and   </a:t>
            </a:r>
            <a:r>
              <a:rPr lang="pt-BR" sz="2400" b="1" i="0" u="none" strike="noStrike" dirty="0">
                <a:solidFill>
                  <a:srgbClr val="F66060"/>
                </a:solidFill>
                <a:effectLst/>
              </a:rPr>
              <a:t>C</a:t>
            </a:r>
            <a:endParaRPr lang="en-US" sz="2400" dirty="0">
              <a:solidFill>
                <a:schemeClr val="tx1">
                  <a:lumMod val="75000"/>
                  <a:lumOff val="25000"/>
                </a:schemeClr>
              </a:solidFill>
            </a:endParaRPr>
          </a:p>
        </p:txBody>
      </p:sp>
    </p:spTree>
    <p:extLst>
      <p:ext uri="{BB962C8B-B14F-4D97-AF65-F5344CB8AC3E}">
        <p14:creationId xmlns:p14="http://schemas.microsoft.com/office/powerpoint/2010/main" val="1630072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86C38-DDCA-1A56-A36B-F4EE74132CA2}"/>
              </a:ext>
            </a:extLst>
          </p:cNvPr>
          <p:cNvSpPr>
            <a:spLocks noGrp="1"/>
          </p:cNvSpPr>
          <p:nvPr>
            <p:ph type="title"/>
          </p:nvPr>
        </p:nvSpPr>
        <p:spPr/>
        <p:txBody>
          <a:bodyPr/>
          <a:lstStyle/>
          <a:p>
            <a:r>
              <a:rPr lang="en-US"/>
              <a:t>In-use AEAD schemes are not </a:t>
            </a:r>
            <a:r>
              <a:rPr lang="en-US" i="1"/>
              <a:t>context committing</a:t>
            </a:r>
          </a:p>
        </p:txBody>
      </p:sp>
      <p:sp>
        <p:nvSpPr>
          <p:cNvPr id="3" name="Slide Number Placeholder 2">
            <a:extLst>
              <a:ext uri="{FF2B5EF4-FFF2-40B4-BE49-F238E27FC236}">
                <a16:creationId xmlns:a16="http://schemas.microsoft.com/office/drawing/2014/main" id="{D269022B-465D-D11F-3E45-EC66CB2005AC}"/>
              </a:ext>
            </a:extLst>
          </p:cNvPr>
          <p:cNvSpPr>
            <a:spLocks noGrp="1"/>
          </p:cNvSpPr>
          <p:nvPr>
            <p:ph type="sldNum" sz="quarter" idx="12"/>
          </p:nvPr>
        </p:nvSpPr>
        <p:spPr/>
        <p:txBody>
          <a:bodyPr/>
          <a:lstStyle/>
          <a:p>
            <a:fld id="{6D0B039C-C501-4130-90A9-BBE01EFE398C}" type="slidenum">
              <a:rPr lang="en-CA" smtClean="0"/>
              <a:t>19</a:t>
            </a:fld>
            <a:endParaRPr lang="en-CA"/>
          </a:p>
        </p:txBody>
      </p:sp>
      <p:sp>
        <p:nvSpPr>
          <p:cNvPr id="4" name="TextBox 3">
            <a:extLst>
              <a:ext uri="{FF2B5EF4-FFF2-40B4-BE49-F238E27FC236}">
                <a16:creationId xmlns:a16="http://schemas.microsoft.com/office/drawing/2014/main" id="{FA0A7D83-5FD5-8C5F-FAC5-760CA2B6FED2}"/>
              </a:ext>
            </a:extLst>
          </p:cNvPr>
          <p:cNvSpPr txBox="1"/>
          <p:nvPr/>
        </p:nvSpPr>
        <p:spPr>
          <a:xfrm>
            <a:off x="671907" y="1492879"/>
            <a:ext cx="6579678" cy="3046988"/>
          </a:xfrm>
          <a:prstGeom prst="rect">
            <a:avLst/>
          </a:prstGeom>
          <a:noFill/>
        </p:spPr>
        <p:txBody>
          <a:bodyPr wrap="square" rtlCol="0">
            <a:spAutoFit/>
          </a:bodyPr>
          <a:lstStyle/>
          <a:p>
            <a:r>
              <a:rPr lang="en-US" sz="2400" dirty="0">
                <a:solidFill>
                  <a:schemeClr val="tx1">
                    <a:lumMod val="75000"/>
                    <a:lumOff val="25000"/>
                  </a:schemeClr>
                </a:solidFill>
              </a:rPr>
              <a:t>For AEAD = XXX computationally efficient to find </a:t>
            </a:r>
          </a:p>
          <a:p>
            <a:endParaRPr lang="en-US" sz="2400" dirty="0">
              <a:solidFill>
                <a:schemeClr val="tx1">
                  <a:lumMod val="75000"/>
                  <a:lumOff val="25000"/>
                </a:schemeClr>
              </a:solidFill>
            </a:endParaRPr>
          </a:p>
          <a:p>
            <a:endParaRPr lang="en-US" sz="2400" dirty="0">
              <a:solidFill>
                <a:schemeClr val="tx1">
                  <a:lumMod val="75000"/>
                  <a:lumOff val="25000"/>
                </a:schemeClr>
              </a:solidFill>
            </a:endParaRPr>
          </a:p>
          <a:p>
            <a:r>
              <a:rPr lang="en-US" sz="2400" dirty="0">
                <a:solidFill>
                  <a:schemeClr val="tx1">
                    <a:lumMod val="75000"/>
                    <a:lumOff val="25000"/>
                  </a:schemeClr>
                </a:solidFill>
              </a:rPr>
              <a:t>such that decryption</a:t>
            </a:r>
          </a:p>
          <a:p>
            <a:endParaRPr lang="en-US" sz="2400" b="1" dirty="0">
              <a:solidFill>
                <a:schemeClr val="tx1">
                  <a:lumMod val="75000"/>
                  <a:lumOff val="25000"/>
                </a:schemeClr>
              </a:solidFill>
            </a:endParaRPr>
          </a:p>
          <a:p>
            <a:r>
              <a:rPr lang="en-US" sz="2400" b="1" dirty="0">
                <a:solidFill>
                  <a:schemeClr val="tx1">
                    <a:lumMod val="75000"/>
                    <a:lumOff val="25000"/>
                  </a:schemeClr>
                </a:solidFill>
              </a:rPr>
              <a:t>		</a:t>
            </a:r>
            <a:endParaRPr lang="en-US" sz="2400" dirty="0">
              <a:solidFill>
                <a:schemeClr val="tx1">
                  <a:lumMod val="75000"/>
                  <a:lumOff val="25000"/>
                </a:schemeClr>
              </a:solidFill>
            </a:endParaRPr>
          </a:p>
          <a:p>
            <a:endParaRPr lang="en-US" sz="2400" dirty="0">
              <a:solidFill>
                <a:schemeClr val="tx1">
                  <a:lumMod val="75000"/>
                  <a:lumOff val="25000"/>
                </a:schemeClr>
              </a:solidFill>
            </a:endParaRPr>
          </a:p>
          <a:p>
            <a:r>
              <a:rPr lang="en-US" sz="2400" dirty="0">
                <a:solidFill>
                  <a:schemeClr val="tx1">
                    <a:lumMod val="75000"/>
                    <a:lumOff val="25000"/>
                  </a:schemeClr>
                </a:solidFill>
              </a:rPr>
              <a:t>succeeds</a:t>
            </a:r>
            <a:endParaRPr lang="en-US" sz="2400" b="1" dirty="0">
              <a:solidFill>
                <a:schemeClr val="tx1">
                  <a:lumMod val="75000"/>
                  <a:lumOff val="25000"/>
                </a:schemeClr>
              </a:solidFill>
            </a:endParaRPr>
          </a:p>
        </p:txBody>
      </p:sp>
      <p:sp>
        <p:nvSpPr>
          <p:cNvPr id="17" name="TextBox 16">
            <a:extLst>
              <a:ext uri="{FF2B5EF4-FFF2-40B4-BE49-F238E27FC236}">
                <a16:creationId xmlns:a16="http://schemas.microsoft.com/office/drawing/2014/main" id="{420BD671-29B3-299D-4C0E-D72DD3B51ED1}"/>
              </a:ext>
            </a:extLst>
          </p:cNvPr>
          <p:cNvSpPr txBox="1"/>
          <p:nvPr/>
        </p:nvSpPr>
        <p:spPr>
          <a:xfrm>
            <a:off x="1676842" y="3107327"/>
            <a:ext cx="4377160" cy="830997"/>
          </a:xfrm>
          <a:prstGeom prst="rect">
            <a:avLst/>
          </a:prstGeom>
          <a:noFill/>
        </p:spPr>
        <p:txBody>
          <a:bodyPr wrap="none" rtlCol="0">
            <a:spAutoFit/>
          </a:bodyPr>
          <a:lstStyle/>
          <a:p>
            <a:r>
              <a:rPr lang="en-US" sz="2400" b="1">
                <a:solidFill>
                  <a:schemeClr val="tx1">
                    <a:lumMod val="75000"/>
                    <a:lumOff val="25000"/>
                  </a:schemeClr>
                </a:solidFill>
              </a:rPr>
              <a:t>M</a:t>
            </a:r>
            <a:r>
              <a:rPr lang="en-US" sz="2400" b="1" baseline="-25000">
                <a:solidFill>
                  <a:schemeClr val="tx1">
                    <a:lumMod val="75000"/>
                    <a:lumOff val="25000"/>
                  </a:schemeClr>
                </a:solidFill>
              </a:rPr>
              <a:t>1  </a:t>
            </a:r>
            <a:r>
              <a:rPr lang="en-US" sz="2400" b="1">
                <a:solidFill>
                  <a:schemeClr val="tx1">
                    <a:lumMod val="75000"/>
                    <a:lumOff val="25000"/>
                  </a:schemeClr>
                </a:solidFill>
              </a:rPr>
              <a:t>= </a:t>
            </a:r>
            <a:r>
              <a:rPr lang="en-US" sz="2400" err="1">
                <a:solidFill>
                  <a:schemeClr val="tx1">
                    <a:lumMod val="75000"/>
                    <a:lumOff val="25000"/>
                  </a:schemeClr>
                </a:solidFill>
              </a:rPr>
              <a:t>AEAD.Dec</a:t>
            </a:r>
            <a:r>
              <a:rPr lang="en-US" sz="2400">
                <a:solidFill>
                  <a:schemeClr val="tx1">
                    <a:lumMod val="75000"/>
                    <a:lumOff val="25000"/>
                  </a:schemeClr>
                </a:solidFill>
              </a:rPr>
              <a:t>(</a:t>
            </a:r>
            <a:r>
              <a:rPr lang="en-CA" sz="2400" b="1" i="0" u="none" strike="noStrike">
                <a:solidFill>
                  <a:srgbClr val="F66060"/>
                </a:solidFill>
                <a:effectLst/>
              </a:rPr>
              <a:t>K</a:t>
            </a:r>
            <a:r>
              <a:rPr lang="en-CA" sz="2400" b="1" i="0" u="none" strike="noStrike" baseline="-25000">
                <a:solidFill>
                  <a:srgbClr val="F66060"/>
                </a:solidFill>
                <a:effectLst/>
              </a:rPr>
              <a:t>1</a:t>
            </a:r>
            <a:r>
              <a:rPr lang="en-US" sz="2400" b="1">
                <a:solidFill>
                  <a:srgbClr val="F66060"/>
                </a:solidFill>
              </a:rPr>
              <a:t> N</a:t>
            </a:r>
            <a:r>
              <a:rPr lang="en-CA" sz="2400" b="1" baseline="-25000">
                <a:solidFill>
                  <a:srgbClr val="F66060"/>
                </a:solidFill>
              </a:rPr>
              <a:t>1</a:t>
            </a:r>
            <a:r>
              <a:rPr lang="en-US" sz="2400">
                <a:solidFill>
                  <a:schemeClr val="tx1">
                    <a:lumMod val="75000"/>
                    <a:lumOff val="25000"/>
                  </a:schemeClr>
                </a:solidFill>
              </a:rPr>
              <a:t>,</a:t>
            </a:r>
            <a:r>
              <a:rPr lang="en-US" sz="2400" b="1">
                <a:solidFill>
                  <a:srgbClr val="F66060"/>
                </a:solidFill>
              </a:rPr>
              <a:t>A</a:t>
            </a:r>
            <a:r>
              <a:rPr lang="en-CA" sz="2400" b="1" baseline="-25000">
                <a:solidFill>
                  <a:srgbClr val="F66060"/>
                </a:solidFill>
              </a:rPr>
              <a:t>1</a:t>
            </a:r>
            <a:r>
              <a:rPr lang="en-US" sz="2400">
                <a:solidFill>
                  <a:schemeClr val="tx1">
                    <a:lumMod val="75000"/>
                    <a:lumOff val="25000"/>
                  </a:schemeClr>
                </a:solidFill>
              </a:rPr>
              <a:t>,</a:t>
            </a:r>
            <a:r>
              <a:rPr lang="en-CA" sz="2400" b="1" i="0" u="none" strike="noStrike">
                <a:solidFill>
                  <a:srgbClr val="F66060"/>
                </a:solidFill>
                <a:effectLst/>
              </a:rPr>
              <a:t>C</a:t>
            </a:r>
            <a:r>
              <a:rPr lang="en-US" sz="2400">
                <a:solidFill>
                  <a:schemeClr val="tx1">
                    <a:lumMod val="75000"/>
                    <a:lumOff val="25000"/>
                  </a:schemeClr>
                </a:solidFill>
              </a:rPr>
              <a:t>)            </a:t>
            </a:r>
          </a:p>
          <a:p>
            <a:r>
              <a:rPr lang="en-US" sz="2400" b="1">
                <a:solidFill>
                  <a:schemeClr val="tx1">
                    <a:lumMod val="75000"/>
                    <a:lumOff val="25000"/>
                  </a:schemeClr>
                </a:solidFill>
              </a:rPr>
              <a:t>M</a:t>
            </a:r>
            <a:r>
              <a:rPr lang="en-US" sz="2400" b="1" baseline="-25000">
                <a:solidFill>
                  <a:schemeClr val="tx1">
                    <a:lumMod val="75000"/>
                    <a:lumOff val="25000"/>
                  </a:schemeClr>
                </a:solidFill>
              </a:rPr>
              <a:t>2  </a:t>
            </a:r>
            <a:r>
              <a:rPr lang="en-US" sz="2400">
                <a:solidFill>
                  <a:schemeClr val="tx1">
                    <a:lumMod val="75000"/>
                    <a:lumOff val="25000"/>
                  </a:schemeClr>
                </a:solidFill>
              </a:rPr>
              <a:t>= </a:t>
            </a:r>
            <a:r>
              <a:rPr lang="en-US" sz="2400" err="1">
                <a:solidFill>
                  <a:schemeClr val="tx1">
                    <a:lumMod val="75000"/>
                    <a:lumOff val="25000"/>
                  </a:schemeClr>
                </a:solidFill>
              </a:rPr>
              <a:t>AEAD.Dec</a:t>
            </a:r>
            <a:r>
              <a:rPr lang="en-US" sz="2400">
                <a:solidFill>
                  <a:schemeClr val="tx1">
                    <a:lumMod val="75000"/>
                    <a:lumOff val="25000"/>
                  </a:schemeClr>
                </a:solidFill>
              </a:rPr>
              <a:t>(</a:t>
            </a:r>
            <a:r>
              <a:rPr lang="en-CA" sz="2400" b="1" i="0" u="none" strike="noStrike">
                <a:solidFill>
                  <a:srgbClr val="F66060"/>
                </a:solidFill>
                <a:effectLst/>
              </a:rPr>
              <a:t>K</a:t>
            </a:r>
            <a:r>
              <a:rPr lang="en-CA" sz="2400" b="1" i="0" u="none" strike="noStrike" baseline="-25000">
                <a:solidFill>
                  <a:srgbClr val="F66060"/>
                </a:solidFill>
                <a:effectLst/>
              </a:rPr>
              <a:t>2</a:t>
            </a:r>
            <a:r>
              <a:rPr lang="en-CA" sz="2400" b="0" i="0" u="none" strike="noStrike">
                <a:solidFill>
                  <a:srgbClr val="F66060"/>
                </a:solidFill>
                <a:effectLst/>
              </a:rPr>
              <a:t>,</a:t>
            </a:r>
            <a:r>
              <a:rPr lang="en-CA" sz="2400" b="1" i="0" u="none" strike="noStrike">
                <a:solidFill>
                  <a:srgbClr val="F66060"/>
                </a:solidFill>
                <a:effectLst/>
              </a:rPr>
              <a:t>N</a:t>
            </a:r>
            <a:r>
              <a:rPr lang="en-CA" sz="2400" b="1" baseline="-25000">
                <a:solidFill>
                  <a:srgbClr val="F66060"/>
                </a:solidFill>
              </a:rPr>
              <a:t>2</a:t>
            </a:r>
            <a:r>
              <a:rPr lang="en-CA" sz="2400" b="0" i="0" u="none" strike="noStrike">
                <a:solidFill>
                  <a:srgbClr val="F66060"/>
                </a:solidFill>
                <a:effectLst/>
              </a:rPr>
              <a:t>,</a:t>
            </a:r>
            <a:r>
              <a:rPr lang="en-CA" sz="2400" b="1" i="0" u="none" strike="noStrike">
                <a:solidFill>
                  <a:srgbClr val="F66060"/>
                </a:solidFill>
                <a:effectLst/>
              </a:rPr>
              <a:t>A</a:t>
            </a:r>
            <a:r>
              <a:rPr lang="en-CA" sz="2400" b="1" baseline="-25000">
                <a:solidFill>
                  <a:srgbClr val="F66060"/>
                </a:solidFill>
              </a:rPr>
              <a:t>2</a:t>
            </a:r>
            <a:r>
              <a:rPr lang="en-CA" sz="2400" b="1" i="0" u="none" strike="noStrike">
                <a:solidFill>
                  <a:srgbClr val="F66060"/>
                </a:solidFill>
                <a:effectLst/>
              </a:rPr>
              <a:t>,C</a:t>
            </a:r>
            <a:r>
              <a:rPr lang="en-US" sz="2400">
                <a:solidFill>
                  <a:schemeClr val="tx1">
                    <a:lumMod val="75000"/>
                    <a:lumOff val="25000"/>
                  </a:schemeClr>
                </a:solidFill>
              </a:rPr>
              <a:t>)</a:t>
            </a:r>
            <a:endParaRPr lang="en-US" sz="2400"/>
          </a:p>
        </p:txBody>
      </p:sp>
      <p:sp>
        <p:nvSpPr>
          <p:cNvPr id="6" name="TextBox 5">
            <a:extLst>
              <a:ext uri="{FF2B5EF4-FFF2-40B4-BE49-F238E27FC236}">
                <a16:creationId xmlns:a16="http://schemas.microsoft.com/office/drawing/2014/main" id="{A014CCB0-CF4C-D76F-709D-6211E988D278}"/>
              </a:ext>
            </a:extLst>
          </p:cNvPr>
          <p:cNvSpPr txBox="1"/>
          <p:nvPr/>
        </p:nvSpPr>
        <p:spPr>
          <a:xfrm>
            <a:off x="1761586" y="5357575"/>
            <a:ext cx="4628062" cy="830997"/>
          </a:xfrm>
          <a:prstGeom prst="rect">
            <a:avLst/>
          </a:prstGeom>
          <a:noFill/>
        </p:spPr>
        <p:txBody>
          <a:bodyPr wrap="none" rtlCol="0">
            <a:spAutoFit/>
          </a:bodyPr>
          <a:lstStyle/>
          <a:p>
            <a:r>
              <a:rPr lang="en-US" sz="2400">
                <a:solidFill>
                  <a:schemeClr val="tx1">
                    <a:lumMod val="75000"/>
                    <a:lumOff val="25000"/>
                  </a:schemeClr>
                </a:solidFill>
              </a:rPr>
              <a:t>Key commitment countermeasures </a:t>
            </a:r>
          </a:p>
          <a:p>
            <a:r>
              <a:rPr lang="en-US" sz="2400">
                <a:solidFill>
                  <a:schemeClr val="tx1">
                    <a:lumMod val="75000"/>
                    <a:lumOff val="25000"/>
                  </a:schemeClr>
                </a:solidFill>
              </a:rPr>
              <a:t>don’t ensure context commitment</a:t>
            </a:r>
          </a:p>
        </p:txBody>
      </p:sp>
      <p:sp>
        <p:nvSpPr>
          <p:cNvPr id="9" name="Left Brace 8">
            <a:extLst>
              <a:ext uri="{FF2B5EF4-FFF2-40B4-BE49-F238E27FC236}">
                <a16:creationId xmlns:a16="http://schemas.microsoft.com/office/drawing/2014/main" id="{F67503E3-5CE1-1C4A-9180-12793BBA5F85}"/>
              </a:ext>
            </a:extLst>
          </p:cNvPr>
          <p:cNvSpPr/>
          <p:nvPr/>
        </p:nvSpPr>
        <p:spPr>
          <a:xfrm>
            <a:off x="6389648" y="5431222"/>
            <a:ext cx="524107" cy="683705"/>
          </a:xfrm>
          <a:prstGeom prst="leftBrace">
            <a:avLst>
              <a:gd name="adj1" fmla="val 18709"/>
              <a:gd name="adj2" fmla="val 50000"/>
            </a:avLst>
          </a:prstGeom>
          <a:ln w="28575"/>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tx1">
                  <a:lumMod val="75000"/>
                  <a:lumOff val="25000"/>
                </a:schemeClr>
              </a:solidFill>
            </a:endParaRPr>
          </a:p>
        </p:txBody>
      </p:sp>
      <p:graphicFrame>
        <p:nvGraphicFramePr>
          <p:cNvPr id="7" name="Table 6">
            <a:extLst>
              <a:ext uri="{FF2B5EF4-FFF2-40B4-BE49-F238E27FC236}">
                <a16:creationId xmlns:a16="http://schemas.microsoft.com/office/drawing/2014/main" id="{5D55BDE7-8893-A4D7-0917-EAA9AEF3FE35}"/>
              </a:ext>
            </a:extLst>
          </p:cNvPr>
          <p:cNvGraphicFramePr>
            <a:graphicFrameLocks/>
          </p:cNvGraphicFramePr>
          <p:nvPr>
            <p:extLst>
              <p:ext uri="{D42A27DB-BD31-4B8C-83A1-F6EECF244321}">
                <p14:modId xmlns:p14="http://schemas.microsoft.com/office/powerpoint/2010/main" val="2905988084"/>
              </p:ext>
            </p:extLst>
          </p:nvPr>
        </p:nvGraphicFramePr>
        <p:xfrm>
          <a:off x="7058937" y="1367325"/>
          <a:ext cx="4941117" cy="4747602"/>
        </p:xfrm>
        <a:graphic>
          <a:graphicData uri="http://schemas.openxmlformats.org/drawingml/2006/table">
            <a:tbl>
              <a:tblPr firstRow="1" bandRow="1">
                <a:tableStyleId>{5FD0F851-EC5A-4D38-B0AD-8093EC10F338}</a:tableStyleId>
              </a:tblPr>
              <a:tblGrid>
                <a:gridCol w="1496127">
                  <a:extLst>
                    <a:ext uri="{9D8B030D-6E8A-4147-A177-3AD203B41FA5}">
                      <a16:colId xmlns:a16="http://schemas.microsoft.com/office/drawing/2014/main" val="1767427319"/>
                    </a:ext>
                  </a:extLst>
                </a:gridCol>
                <a:gridCol w="1722495">
                  <a:extLst>
                    <a:ext uri="{9D8B030D-6E8A-4147-A177-3AD203B41FA5}">
                      <a16:colId xmlns:a16="http://schemas.microsoft.com/office/drawing/2014/main" val="3016384236"/>
                    </a:ext>
                  </a:extLst>
                </a:gridCol>
                <a:gridCol w="1722495">
                  <a:extLst>
                    <a:ext uri="{9D8B030D-6E8A-4147-A177-3AD203B41FA5}">
                      <a16:colId xmlns:a16="http://schemas.microsoft.com/office/drawing/2014/main" val="2612139069"/>
                    </a:ext>
                  </a:extLst>
                </a:gridCol>
              </a:tblGrid>
              <a:tr h="926130">
                <a:tc>
                  <a:txBody>
                    <a:bodyPr/>
                    <a:lstStyle/>
                    <a:p>
                      <a:r>
                        <a:rPr lang="en-US">
                          <a:solidFill>
                            <a:schemeClr val="tx1">
                              <a:lumMod val="75000"/>
                              <a:lumOff val="25000"/>
                            </a:schemeClr>
                          </a:solidFill>
                        </a:rPr>
                        <a:t>XXX</a:t>
                      </a:r>
                      <a:endParaRPr lang="en-CA">
                        <a:solidFill>
                          <a:schemeClr val="tx1">
                            <a:lumMod val="75000"/>
                            <a:lumOff val="25000"/>
                          </a:schemeClr>
                        </a:solidFill>
                      </a:endParaRPr>
                    </a:p>
                  </a:txBody>
                  <a:tcPr/>
                </a:tc>
                <a:tc>
                  <a:txBody>
                    <a:bodyPr/>
                    <a:lstStyle/>
                    <a:p>
                      <a:r>
                        <a:rPr lang="en-US">
                          <a:solidFill>
                            <a:schemeClr val="tx1">
                              <a:lumMod val="75000"/>
                              <a:lumOff val="25000"/>
                            </a:schemeClr>
                          </a:solidFill>
                        </a:rPr>
                        <a:t>Key Committing Attack?</a:t>
                      </a:r>
                      <a:endParaRPr lang="en-CA">
                        <a:solidFill>
                          <a:schemeClr val="tx1">
                            <a:lumMod val="75000"/>
                            <a:lumOff val="25000"/>
                          </a:schemeClr>
                        </a:solidFill>
                      </a:endParaRPr>
                    </a:p>
                  </a:txBody>
                  <a:tcPr/>
                </a:tc>
                <a:tc>
                  <a:txBody>
                    <a:bodyPr/>
                    <a:lstStyle/>
                    <a:p>
                      <a:r>
                        <a:rPr lang="en-CA">
                          <a:solidFill>
                            <a:schemeClr val="tx1">
                              <a:lumMod val="75000"/>
                              <a:lumOff val="25000"/>
                            </a:schemeClr>
                          </a:solidFill>
                        </a:rPr>
                        <a:t>Context Committing Attack?</a:t>
                      </a:r>
                    </a:p>
                  </a:txBody>
                  <a:tcPr/>
                </a:tc>
                <a:extLst>
                  <a:ext uri="{0D108BD9-81ED-4DB2-BD59-A6C34878D82A}">
                    <a16:rowId xmlns:a16="http://schemas.microsoft.com/office/drawing/2014/main" val="1961330602"/>
                  </a:ext>
                </a:extLst>
              </a:tr>
              <a:tr h="375597">
                <a:tc>
                  <a:txBody>
                    <a:bodyPr/>
                    <a:lstStyle/>
                    <a:p>
                      <a:r>
                        <a:rPr lang="en-US">
                          <a:solidFill>
                            <a:schemeClr val="tx1">
                              <a:lumMod val="75000"/>
                              <a:lumOff val="25000"/>
                            </a:schemeClr>
                          </a:solidFill>
                        </a:rPr>
                        <a:t>AES-GCM</a:t>
                      </a:r>
                      <a:endParaRPr lang="en-CA">
                        <a:solidFill>
                          <a:schemeClr val="tx1">
                            <a:lumMod val="75000"/>
                            <a:lumOff val="25000"/>
                          </a:schemeClr>
                        </a:solidFill>
                      </a:endParaRPr>
                    </a:p>
                  </a:txBody>
                  <a:tcPr/>
                </a:tc>
                <a:tc>
                  <a:txBody>
                    <a:bodyPr/>
                    <a:lstStyle/>
                    <a:p>
                      <a:r>
                        <a:rPr lang="en-US">
                          <a:solidFill>
                            <a:schemeClr val="tx1">
                              <a:lumMod val="75000"/>
                              <a:lumOff val="25000"/>
                            </a:schemeClr>
                          </a:solidFill>
                        </a:rPr>
                        <a:t>[GLR17]</a:t>
                      </a:r>
                    </a:p>
                  </a:txBody>
                  <a:tcPr/>
                </a:tc>
                <a:tc>
                  <a:txBody>
                    <a:bodyPr/>
                    <a:lstStyle/>
                    <a:p>
                      <a:r>
                        <a:rPr lang="en-US">
                          <a:solidFill>
                            <a:schemeClr val="tx1">
                              <a:lumMod val="75000"/>
                              <a:lumOff val="25000"/>
                            </a:schemeClr>
                          </a:solidFill>
                        </a:rPr>
                        <a:t>[GLR17]</a:t>
                      </a:r>
                    </a:p>
                  </a:txBody>
                  <a:tcPr/>
                </a:tc>
                <a:extLst>
                  <a:ext uri="{0D108BD9-81ED-4DB2-BD59-A6C34878D82A}">
                    <a16:rowId xmlns:a16="http://schemas.microsoft.com/office/drawing/2014/main" val="289775861"/>
                  </a:ext>
                </a:extLst>
              </a:tr>
              <a:tr h="648291">
                <a:tc>
                  <a:txBody>
                    <a:bodyPr/>
                    <a:lstStyle/>
                    <a:p>
                      <a:r>
                        <a:rPr lang="en-CA">
                          <a:solidFill>
                            <a:schemeClr val="tx1">
                              <a:lumMod val="75000"/>
                              <a:lumOff val="25000"/>
                            </a:schemeClr>
                          </a:solidFill>
                        </a:rPr>
                        <a:t>ChaCha20</a:t>
                      </a:r>
                    </a:p>
                    <a:p>
                      <a:r>
                        <a:rPr lang="en-CA">
                          <a:solidFill>
                            <a:schemeClr val="tx1">
                              <a:lumMod val="75000"/>
                              <a:lumOff val="25000"/>
                            </a:schemeClr>
                          </a:solidFill>
                        </a:rPr>
                        <a:t>/Poly1305</a:t>
                      </a:r>
                    </a:p>
                  </a:txBody>
                  <a:tcPr/>
                </a:tc>
                <a:tc>
                  <a:txBody>
                    <a:bodyPr/>
                    <a:lstStyle/>
                    <a:p>
                      <a:r>
                        <a:rPr lang="en-CA">
                          <a:solidFill>
                            <a:schemeClr val="tx1">
                              <a:lumMod val="75000"/>
                              <a:lumOff val="25000"/>
                            </a:schemeClr>
                          </a:solidFill>
                        </a:rPr>
                        <a:t>[LGR20]</a:t>
                      </a:r>
                    </a:p>
                  </a:txBody>
                  <a:tcPr/>
                </a:tc>
                <a:tc>
                  <a:txBody>
                    <a:bodyPr/>
                    <a:lstStyle/>
                    <a:p>
                      <a:r>
                        <a:rPr lang="en-CA">
                          <a:solidFill>
                            <a:schemeClr val="tx1">
                              <a:lumMod val="75000"/>
                              <a:lumOff val="25000"/>
                            </a:schemeClr>
                          </a:solidFill>
                        </a:rPr>
                        <a:t>[LGR20]</a:t>
                      </a:r>
                    </a:p>
                  </a:txBody>
                  <a:tcPr/>
                </a:tc>
                <a:extLst>
                  <a:ext uri="{0D108BD9-81ED-4DB2-BD59-A6C34878D82A}">
                    <a16:rowId xmlns:a16="http://schemas.microsoft.com/office/drawing/2014/main" val="731176403"/>
                  </a:ext>
                </a:extLst>
              </a:tr>
              <a:tr h="648291">
                <a:tc>
                  <a:txBody>
                    <a:bodyPr/>
                    <a:lstStyle/>
                    <a:p>
                      <a:r>
                        <a:rPr lang="en-CA">
                          <a:solidFill>
                            <a:schemeClr val="tx1">
                              <a:lumMod val="75000"/>
                              <a:lumOff val="25000"/>
                            </a:schemeClr>
                          </a:solidFill>
                        </a:rPr>
                        <a:t>AES-GCM-SIV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solidFill>
                            <a:schemeClr val="tx1">
                              <a:lumMod val="75000"/>
                              <a:lumOff val="25000"/>
                            </a:schemeClr>
                          </a:solidFill>
                        </a:rPr>
                        <a:t>[Sch20, LGR20]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solidFill>
                            <a:schemeClr val="tx1">
                              <a:lumMod val="75000"/>
                              <a:lumOff val="25000"/>
                            </a:schemeClr>
                          </a:solidFill>
                        </a:rPr>
                        <a:t>[Sch20, LGR20]</a:t>
                      </a:r>
                    </a:p>
                  </a:txBody>
                  <a:tcPr/>
                </a:tc>
                <a:extLst>
                  <a:ext uri="{0D108BD9-81ED-4DB2-BD59-A6C34878D82A}">
                    <a16:rowId xmlns:a16="http://schemas.microsoft.com/office/drawing/2014/main" val="24487734"/>
                  </a:ext>
                </a:extLst>
              </a:tr>
              <a:tr h="375597">
                <a:tc>
                  <a:txBody>
                    <a:bodyPr/>
                    <a:lstStyle/>
                    <a:p>
                      <a:r>
                        <a:rPr lang="en-CA">
                          <a:solidFill>
                            <a:schemeClr val="tx1">
                              <a:lumMod val="75000"/>
                              <a:lumOff val="25000"/>
                            </a:schemeClr>
                          </a:solidFill>
                        </a:rPr>
                        <a:t>AES-OCB3</a:t>
                      </a:r>
                    </a:p>
                  </a:txBody>
                  <a:tcPr/>
                </a:tc>
                <a:tc>
                  <a:txBody>
                    <a:bodyPr/>
                    <a:lstStyle/>
                    <a:p>
                      <a:r>
                        <a:rPr lang="en-CA">
                          <a:solidFill>
                            <a:schemeClr val="tx1">
                              <a:lumMod val="75000"/>
                              <a:lumOff val="25000"/>
                            </a:schemeClr>
                          </a:solidFill>
                        </a:rPr>
                        <a:t>[</a:t>
                      </a:r>
                      <a:r>
                        <a:rPr lang="en-US">
                          <a:solidFill>
                            <a:schemeClr val="tx1">
                              <a:lumMod val="75000"/>
                              <a:lumOff val="25000"/>
                            </a:schemeClr>
                          </a:solidFill>
                        </a:rPr>
                        <a:t>ADGKLS20]</a:t>
                      </a:r>
                      <a:endParaRPr lang="en-CA">
                        <a:solidFill>
                          <a:schemeClr val="tx1">
                            <a:lumMod val="75000"/>
                            <a:lumOff val="25000"/>
                          </a:schemeClr>
                        </a:solidFill>
                      </a:endParaRPr>
                    </a:p>
                  </a:txBody>
                  <a:tcPr/>
                </a:tc>
                <a:tc>
                  <a:txBody>
                    <a:bodyPr/>
                    <a:lstStyle/>
                    <a:p>
                      <a:r>
                        <a:rPr lang="en-CA">
                          <a:solidFill>
                            <a:schemeClr val="tx1">
                              <a:lumMod val="75000"/>
                              <a:lumOff val="25000"/>
                            </a:schemeClr>
                          </a:solidFill>
                        </a:rPr>
                        <a:t>[</a:t>
                      </a:r>
                      <a:r>
                        <a:rPr lang="en-US">
                          <a:solidFill>
                            <a:schemeClr val="tx1">
                              <a:lumMod val="75000"/>
                              <a:lumOff val="25000"/>
                            </a:schemeClr>
                          </a:solidFill>
                        </a:rPr>
                        <a:t>ADGKLS20]</a:t>
                      </a:r>
                      <a:endParaRPr lang="en-CA">
                        <a:solidFill>
                          <a:schemeClr val="tx1">
                            <a:lumMod val="75000"/>
                            <a:lumOff val="25000"/>
                          </a:schemeClr>
                        </a:solidFill>
                      </a:endParaRPr>
                    </a:p>
                  </a:txBody>
                  <a:tcPr/>
                </a:tc>
                <a:extLst>
                  <a:ext uri="{0D108BD9-81ED-4DB2-BD59-A6C34878D82A}">
                    <a16:rowId xmlns:a16="http://schemas.microsoft.com/office/drawing/2014/main" val="3404199558"/>
                  </a:ext>
                </a:extLst>
              </a:tr>
              <a:tr h="375597">
                <a:tc>
                  <a:txBody>
                    <a:bodyPr/>
                    <a:lstStyle/>
                    <a:p>
                      <a:r>
                        <a:rPr lang="en-CA">
                          <a:solidFill>
                            <a:schemeClr val="tx1">
                              <a:lumMod val="75000"/>
                              <a:lumOff val="25000"/>
                            </a:schemeClr>
                          </a:solidFill>
                        </a:rPr>
                        <a:t>AES-SIV</a:t>
                      </a:r>
                    </a:p>
                  </a:txBody>
                  <a:tcPr/>
                </a:tc>
                <a:tc>
                  <a:txBody>
                    <a:bodyPr/>
                    <a:lstStyle/>
                    <a:p>
                      <a:r>
                        <a:rPr lang="en-CA">
                          <a:solidFill>
                            <a:schemeClr val="tx1">
                              <a:lumMod val="75000"/>
                              <a:lumOff val="25000"/>
                            </a:schemeClr>
                          </a:solidFill>
                        </a:rPr>
                        <a:t>[MLGR23]</a:t>
                      </a:r>
                    </a:p>
                  </a:txBody>
                  <a:tcPr/>
                </a:tc>
                <a:tc>
                  <a:txBody>
                    <a:bodyPr/>
                    <a:lstStyle/>
                    <a:p>
                      <a:r>
                        <a:rPr lang="en-CA">
                          <a:solidFill>
                            <a:schemeClr val="tx1">
                              <a:lumMod val="75000"/>
                              <a:lumOff val="25000"/>
                            </a:schemeClr>
                          </a:solidFill>
                        </a:rPr>
                        <a:t>[MLGR23]</a:t>
                      </a:r>
                    </a:p>
                  </a:txBody>
                  <a:tcPr/>
                </a:tc>
                <a:extLst>
                  <a:ext uri="{0D108BD9-81ED-4DB2-BD59-A6C34878D82A}">
                    <a16:rowId xmlns:a16="http://schemas.microsoft.com/office/drawing/2014/main" val="973073531"/>
                  </a:ext>
                </a:extLst>
              </a:tr>
              <a:tr h="648291">
                <a:tc>
                  <a:txBody>
                    <a:bodyPr/>
                    <a:lstStyle/>
                    <a:p>
                      <a:r>
                        <a:rPr lang="en-CA">
                          <a:solidFill>
                            <a:schemeClr val="tx1">
                              <a:lumMod val="75000"/>
                              <a:lumOff val="25000"/>
                            </a:schemeClr>
                          </a:solidFill>
                        </a:rPr>
                        <a:t>XSalsa20</a:t>
                      </a:r>
                    </a:p>
                    <a:p>
                      <a:r>
                        <a:rPr lang="en-CA">
                          <a:solidFill>
                            <a:schemeClr val="tx1">
                              <a:lumMod val="75000"/>
                              <a:lumOff val="25000"/>
                            </a:schemeClr>
                          </a:solidFill>
                        </a:rPr>
                        <a:t>/Poly1305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solidFill>
                            <a:schemeClr val="tx1">
                              <a:lumMod val="75000"/>
                              <a:lumOff val="25000"/>
                            </a:schemeClr>
                          </a:solidFill>
                        </a:rPr>
                        <a:t>[LGR20]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solidFill>
                            <a:schemeClr val="tx1">
                              <a:lumMod val="75000"/>
                              <a:lumOff val="25000"/>
                            </a:schemeClr>
                          </a:solidFill>
                        </a:rPr>
                        <a:t>[LGR20]</a:t>
                      </a:r>
                    </a:p>
                  </a:txBody>
                  <a:tcPr/>
                </a:tc>
                <a:extLst>
                  <a:ext uri="{0D108BD9-81ED-4DB2-BD59-A6C34878D82A}">
                    <a16:rowId xmlns:a16="http://schemas.microsoft.com/office/drawing/2014/main" val="3012475113"/>
                  </a:ext>
                </a:extLst>
              </a:tr>
              <a:tr h="374904">
                <a:tc>
                  <a:txBody>
                    <a:bodyPr/>
                    <a:lstStyle/>
                    <a:p>
                      <a:pPr lvl="0">
                        <a:buNone/>
                      </a:pPr>
                      <a:r>
                        <a:rPr lang="en-CA">
                          <a:solidFill>
                            <a:schemeClr val="tx1">
                              <a:lumMod val="75000"/>
                              <a:lumOff val="25000"/>
                            </a:schemeClr>
                          </a:solidFill>
                        </a:rPr>
                        <a:t>Padding Zeros</a:t>
                      </a:r>
                    </a:p>
                  </a:txBody>
                  <a:tcPr/>
                </a:tc>
                <a:tc>
                  <a:txBody>
                    <a:bodyPr/>
                    <a:lstStyle/>
                    <a:p>
                      <a:pPr lvl="0">
                        <a:buNone/>
                      </a:pPr>
                      <a:endParaRPr lang="en-CA">
                        <a:solidFill>
                          <a:schemeClr val="tx1">
                            <a:lumMod val="75000"/>
                            <a:lumOff val="2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solidFill>
                            <a:schemeClr val="tx1">
                              <a:lumMod val="75000"/>
                              <a:lumOff val="25000"/>
                            </a:schemeClr>
                          </a:solidFill>
                        </a:rPr>
                        <a:t>[BH22]</a:t>
                      </a:r>
                    </a:p>
                  </a:txBody>
                  <a:tcPr/>
                </a:tc>
                <a:extLst>
                  <a:ext uri="{0D108BD9-81ED-4DB2-BD59-A6C34878D82A}">
                    <a16:rowId xmlns:a16="http://schemas.microsoft.com/office/drawing/2014/main" val="52873088"/>
                  </a:ext>
                </a:extLst>
              </a:tr>
              <a:tr h="374904">
                <a:tc>
                  <a:txBody>
                    <a:bodyPr/>
                    <a:lstStyle/>
                    <a:p>
                      <a:pPr lvl="0">
                        <a:buNone/>
                      </a:pPr>
                      <a:r>
                        <a:rPr lang="en-CA">
                          <a:solidFill>
                            <a:schemeClr val="tx1">
                              <a:lumMod val="75000"/>
                              <a:lumOff val="25000"/>
                            </a:schemeClr>
                          </a:solidFill>
                        </a:rPr>
                        <a:t>Key hashing</a:t>
                      </a:r>
                    </a:p>
                  </a:txBody>
                  <a:tcPr/>
                </a:tc>
                <a:tc>
                  <a:txBody>
                    <a:bodyPr/>
                    <a:lstStyle/>
                    <a:p>
                      <a:pPr lvl="0">
                        <a:buNone/>
                      </a:pPr>
                      <a:endParaRPr lang="en-CA">
                        <a:solidFill>
                          <a:schemeClr val="tx1">
                            <a:lumMod val="75000"/>
                            <a:lumOff val="25000"/>
                          </a:schemeClr>
                        </a:solidFill>
                      </a:endParaRPr>
                    </a:p>
                  </a:txBody>
                  <a:tcPr/>
                </a:tc>
                <a:tc>
                  <a:txBody>
                    <a:bodyPr/>
                    <a:lstStyle/>
                    <a:p>
                      <a:pPr lvl="0">
                        <a:buNone/>
                      </a:pPr>
                      <a:r>
                        <a:rPr lang="en-CA">
                          <a:solidFill>
                            <a:schemeClr val="tx1">
                              <a:lumMod val="75000"/>
                              <a:lumOff val="25000"/>
                            </a:schemeClr>
                          </a:solidFill>
                        </a:rPr>
                        <a:t>[MGLR23]</a:t>
                      </a:r>
                    </a:p>
                  </a:txBody>
                  <a:tcPr/>
                </a:tc>
                <a:extLst>
                  <a:ext uri="{0D108BD9-81ED-4DB2-BD59-A6C34878D82A}">
                    <a16:rowId xmlns:a16="http://schemas.microsoft.com/office/drawing/2014/main" val="2768228112"/>
                  </a:ext>
                </a:extLst>
              </a:tr>
            </a:tbl>
          </a:graphicData>
        </a:graphic>
      </p:graphicFrame>
      <p:sp>
        <p:nvSpPr>
          <p:cNvPr id="5" name="TextBox 4">
            <a:extLst>
              <a:ext uri="{FF2B5EF4-FFF2-40B4-BE49-F238E27FC236}">
                <a16:creationId xmlns:a16="http://schemas.microsoft.com/office/drawing/2014/main" id="{03906218-2CC8-B297-FBF4-E49D13204982}"/>
              </a:ext>
            </a:extLst>
          </p:cNvPr>
          <p:cNvSpPr txBox="1"/>
          <p:nvPr/>
        </p:nvSpPr>
        <p:spPr>
          <a:xfrm>
            <a:off x="1151869" y="2044119"/>
            <a:ext cx="6099716" cy="461665"/>
          </a:xfrm>
          <a:prstGeom prst="rect">
            <a:avLst/>
          </a:prstGeom>
          <a:noFill/>
        </p:spPr>
        <p:txBody>
          <a:bodyPr wrap="square">
            <a:spAutoFit/>
          </a:bodyPr>
          <a:lstStyle/>
          <a:p>
            <a:pPr lvl="1"/>
            <a:r>
              <a:rPr lang="en-US" sz="2400" b="1" dirty="0"/>
              <a:t>(</a:t>
            </a:r>
            <a:r>
              <a:rPr lang="en-CA" sz="2400" b="1" i="0" u="none" strike="noStrike" dirty="0">
                <a:solidFill>
                  <a:srgbClr val="F66060"/>
                </a:solidFill>
                <a:effectLst/>
              </a:rPr>
              <a:t>K</a:t>
            </a:r>
            <a:r>
              <a:rPr lang="en-CA" sz="2400" b="1" baseline="-25000" dirty="0">
                <a:solidFill>
                  <a:srgbClr val="F66060"/>
                </a:solidFill>
              </a:rPr>
              <a:t>1</a:t>
            </a:r>
            <a:r>
              <a:rPr lang="en-US" sz="2400" dirty="0">
                <a:solidFill>
                  <a:schemeClr val="tx1">
                    <a:lumMod val="75000"/>
                    <a:lumOff val="25000"/>
                  </a:schemeClr>
                </a:solidFill>
              </a:rPr>
              <a:t>,</a:t>
            </a:r>
            <a:r>
              <a:rPr lang="en-US" sz="2400" b="1" dirty="0">
                <a:solidFill>
                  <a:srgbClr val="F66060"/>
                </a:solidFill>
              </a:rPr>
              <a:t> N</a:t>
            </a:r>
            <a:r>
              <a:rPr lang="en-CA" sz="2400" b="1" baseline="-25000" dirty="0">
                <a:solidFill>
                  <a:srgbClr val="F66060"/>
                </a:solidFill>
              </a:rPr>
              <a:t>1 </a:t>
            </a:r>
            <a:r>
              <a:rPr lang="en-US" sz="2400" dirty="0">
                <a:solidFill>
                  <a:schemeClr val="tx1">
                    <a:lumMod val="75000"/>
                    <a:lumOff val="25000"/>
                  </a:schemeClr>
                </a:solidFill>
              </a:rPr>
              <a:t>, </a:t>
            </a:r>
            <a:r>
              <a:rPr lang="en-US" sz="2400" b="1" dirty="0">
                <a:solidFill>
                  <a:srgbClr val="F66060"/>
                </a:solidFill>
              </a:rPr>
              <a:t>A</a:t>
            </a:r>
            <a:r>
              <a:rPr lang="en-CA" sz="2400" b="1" baseline="-25000" dirty="0">
                <a:solidFill>
                  <a:srgbClr val="F66060"/>
                </a:solidFill>
              </a:rPr>
              <a:t>1</a:t>
            </a:r>
            <a:r>
              <a:rPr lang="en-US" sz="2400" b="1" dirty="0"/>
              <a:t>)</a:t>
            </a:r>
            <a:r>
              <a:rPr lang="en-CA" sz="2400" b="1" baseline="-25000" dirty="0">
                <a:solidFill>
                  <a:srgbClr val="F66060"/>
                </a:solidFill>
              </a:rPr>
              <a:t>    </a:t>
            </a:r>
            <a:r>
              <a:rPr lang="en-US" sz="2400" dirty="0">
                <a:solidFill>
                  <a:schemeClr val="tx1">
                    <a:lumMod val="75000"/>
                    <a:lumOff val="25000"/>
                  </a:schemeClr>
                </a:solidFill>
              </a:rPr>
              <a:t>≠ </a:t>
            </a:r>
            <a:r>
              <a:rPr lang="en-CA" sz="2400" b="1" dirty="0">
                <a:solidFill>
                  <a:srgbClr val="F66060"/>
                </a:solidFill>
              </a:rPr>
              <a:t>	</a:t>
            </a:r>
            <a:r>
              <a:rPr lang="en-US" sz="2400" b="1" dirty="0">
                <a:solidFill>
                  <a:srgbClr val="F66060"/>
                </a:solidFill>
              </a:rPr>
              <a:t> </a:t>
            </a:r>
            <a:r>
              <a:rPr lang="en-US" sz="2400" b="1" dirty="0"/>
              <a:t>(</a:t>
            </a:r>
            <a:r>
              <a:rPr lang="en-CA" sz="2400" b="1" dirty="0">
                <a:solidFill>
                  <a:srgbClr val="F66060"/>
                </a:solidFill>
              </a:rPr>
              <a:t>K</a:t>
            </a:r>
            <a:r>
              <a:rPr lang="en-CA" sz="2400" b="1" baseline="-25000" dirty="0">
                <a:solidFill>
                  <a:srgbClr val="F66060"/>
                </a:solidFill>
              </a:rPr>
              <a:t>2</a:t>
            </a:r>
            <a:r>
              <a:rPr lang="en-US" sz="2400" dirty="0">
                <a:solidFill>
                  <a:schemeClr val="tx1">
                    <a:lumMod val="75000"/>
                    <a:lumOff val="25000"/>
                  </a:schemeClr>
                </a:solidFill>
              </a:rPr>
              <a:t>, </a:t>
            </a:r>
            <a:r>
              <a:rPr lang="en-US" sz="2400" b="1" dirty="0">
                <a:solidFill>
                  <a:srgbClr val="F66060"/>
                </a:solidFill>
              </a:rPr>
              <a:t>N</a:t>
            </a:r>
            <a:r>
              <a:rPr lang="en-CA" sz="2400" b="1" baseline="-25000" dirty="0">
                <a:solidFill>
                  <a:srgbClr val="F66060"/>
                </a:solidFill>
              </a:rPr>
              <a:t>2</a:t>
            </a:r>
            <a:r>
              <a:rPr lang="en-US" sz="2400" dirty="0">
                <a:solidFill>
                  <a:schemeClr val="tx1">
                    <a:lumMod val="75000"/>
                    <a:lumOff val="25000"/>
                  </a:schemeClr>
                </a:solidFill>
              </a:rPr>
              <a:t>, </a:t>
            </a:r>
            <a:r>
              <a:rPr lang="en-US" sz="2400" b="1" dirty="0">
                <a:solidFill>
                  <a:srgbClr val="F66060"/>
                </a:solidFill>
              </a:rPr>
              <a:t>A</a:t>
            </a:r>
            <a:r>
              <a:rPr lang="en-CA" sz="2400" b="1" baseline="-25000" dirty="0">
                <a:solidFill>
                  <a:srgbClr val="F66060"/>
                </a:solidFill>
              </a:rPr>
              <a:t>2</a:t>
            </a:r>
            <a:r>
              <a:rPr lang="en-US" sz="2400" b="1" dirty="0"/>
              <a:t>)</a:t>
            </a:r>
            <a:r>
              <a:rPr lang="en-CA" sz="2400" b="1" baseline="-25000" dirty="0">
                <a:solidFill>
                  <a:srgbClr val="F66060"/>
                </a:solidFill>
              </a:rPr>
              <a:t>     </a:t>
            </a:r>
            <a:r>
              <a:rPr lang="en-US" sz="2400" dirty="0">
                <a:solidFill>
                  <a:schemeClr val="tx1">
                    <a:lumMod val="75000"/>
                    <a:lumOff val="25000"/>
                  </a:schemeClr>
                </a:solidFill>
              </a:rPr>
              <a:t>and   </a:t>
            </a:r>
            <a:r>
              <a:rPr lang="pt-BR" sz="2400" b="1" i="0" u="none" strike="noStrike" dirty="0">
                <a:solidFill>
                  <a:srgbClr val="F66060"/>
                </a:solidFill>
                <a:effectLst/>
              </a:rPr>
              <a:t>C</a:t>
            </a:r>
            <a:endParaRPr lang="en-US" sz="2400" dirty="0">
              <a:solidFill>
                <a:schemeClr val="tx1">
                  <a:lumMod val="75000"/>
                  <a:lumOff val="25000"/>
                </a:schemeClr>
              </a:solidFill>
            </a:endParaRPr>
          </a:p>
        </p:txBody>
      </p:sp>
    </p:spTree>
    <p:extLst>
      <p:ext uri="{BB962C8B-B14F-4D97-AF65-F5344CB8AC3E}">
        <p14:creationId xmlns:p14="http://schemas.microsoft.com/office/powerpoint/2010/main" val="457445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E3CAC-02C0-0A1E-13F2-1E9D3F1138BA}"/>
              </a:ext>
            </a:extLst>
          </p:cNvPr>
          <p:cNvSpPr>
            <a:spLocks noGrp="1"/>
          </p:cNvSpPr>
          <p:nvPr>
            <p:ph type="title"/>
          </p:nvPr>
        </p:nvSpPr>
        <p:spPr/>
        <p:txBody>
          <a:bodyPr>
            <a:normAutofit/>
          </a:bodyPr>
          <a:lstStyle/>
          <a:p>
            <a:r>
              <a:rPr lang="en-US" sz="3200" b="1"/>
              <a:t>Authenticated Encryption with Associated Data (AEAD)</a:t>
            </a:r>
            <a:endParaRPr lang="en-CA" sz="3200" b="1"/>
          </a:p>
        </p:txBody>
      </p:sp>
      <p:pic>
        <p:nvPicPr>
          <p:cNvPr id="1026" name="Picture 2" descr="🧑‍🔬">
            <a:extLst>
              <a:ext uri="{FF2B5EF4-FFF2-40B4-BE49-F238E27FC236}">
                <a16:creationId xmlns:a16="http://schemas.microsoft.com/office/drawing/2014/main" id="{DBE6794E-1917-2A6A-0C3B-BA3A8A1E27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7432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
            <a:extLst>
              <a:ext uri="{FF2B5EF4-FFF2-40B4-BE49-F238E27FC236}">
                <a16:creationId xmlns:a16="http://schemas.microsoft.com/office/drawing/2014/main" id="{89CC9B98-DF34-7986-7A00-EBFFDBF48D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2200" y="2743200"/>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A0A8186-76DB-99A6-7B2E-EE4097004030}"/>
              </a:ext>
            </a:extLst>
          </p:cNvPr>
          <p:cNvSpPr txBox="1"/>
          <p:nvPr/>
        </p:nvSpPr>
        <p:spPr>
          <a:xfrm>
            <a:off x="4677061" y="2980446"/>
            <a:ext cx="2837877" cy="400110"/>
          </a:xfrm>
          <a:prstGeom prst="rect">
            <a:avLst/>
          </a:prstGeom>
          <a:noFill/>
        </p:spPr>
        <p:txBody>
          <a:bodyPr wrap="square">
            <a:spAutoFit/>
          </a:bodyPr>
          <a:lstStyle/>
          <a:p>
            <a:pPr algn="ctr" rtl="0">
              <a:spcBef>
                <a:spcPts val="0"/>
              </a:spcBef>
              <a:spcAft>
                <a:spcPts val="0"/>
              </a:spcAft>
            </a:pPr>
            <a:r>
              <a:rPr lang="pt-BR" sz="2000" b="1" i="0" u="none" strike="noStrike">
                <a:solidFill>
                  <a:schemeClr val="accent4"/>
                </a:solidFill>
                <a:effectLst/>
              </a:rPr>
              <a:t>C</a:t>
            </a:r>
            <a:r>
              <a:rPr lang="pt-BR" sz="2000" b="0" i="0" u="none" strike="noStrike">
                <a:solidFill>
                  <a:srgbClr val="000000"/>
                </a:solidFill>
                <a:effectLst/>
              </a:rPr>
              <a:t> = AEAD.Enc(</a:t>
            </a:r>
            <a:r>
              <a:rPr lang="pt-BR" sz="2000" b="1" i="0" u="none" strike="noStrike">
                <a:solidFill>
                  <a:schemeClr val="accent4"/>
                </a:solidFill>
                <a:effectLst/>
              </a:rPr>
              <a:t>K</a:t>
            </a:r>
            <a:r>
              <a:rPr lang="pt-BR" sz="2000" b="0" i="0" u="none" strike="noStrike">
                <a:solidFill>
                  <a:srgbClr val="000000"/>
                </a:solidFill>
                <a:effectLst/>
              </a:rPr>
              <a:t>,</a:t>
            </a:r>
            <a:r>
              <a:rPr lang="pt-BR" sz="2000" b="1" i="0" u="none" strike="noStrike">
                <a:solidFill>
                  <a:schemeClr val="accent4"/>
                </a:solidFill>
                <a:effectLst/>
              </a:rPr>
              <a:t>N</a:t>
            </a:r>
            <a:r>
              <a:rPr lang="pt-BR" sz="2000" b="0" i="0" u="none" strike="noStrike">
                <a:solidFill>
                  <a:srgbClr val="000000"/>
                </a:solidFill>
                <a:effectLst/>
              </a:rPr>
              <a:t>,</a:t>
            </a:r>
            <a:r>
              <a:rPr lang="pt-BR" sz="2000" b="1" i="0" u="none" strike="noStrike">
                <a:solidFill>
                  <a:schemeClr val="accent4"/>
                </a:solidFill>
                <a:effectLst/>
              </a:rPr>
              <a:t>A</a:t>
            </a:r>
            <a:r>
              <a:rPr lang="pt-BR" sz="2000" b="0" i="0" u="none" strike="noStrike">
                <a:solidFill>
                  <a:srgbClr val="000000"/>
                </a:solidFill>
                <a:effectLst/>
              </a:rPr>
              <a:t>,</a:t>
            </a:r>
            <a:r>
              <a:rPr lang="pt-BR" sz="2000" b="1" i="0" u="none" strike="noStrike">
                <a:solidFill>
                  <a:schemeClr val="accent4"/>
                </a:solidFill>
                <a:effectLst/>
              </a:rPr>
              <a:t>M</a:t>
            </a:r>
            <a:r>
              <a:rPr lang="pt-BR" sz="2000" b="0" i="0" u="none" strike="noStrike">
                <a:solidFill>
                  <a:srgbClr val="000000"/>
                </a:solidFill>
                <a:effectLst/>
              </a:rPr>
              <a:t>)</a:t>
            </a:r>
            <a:endParaRPr lang="pt-BR" sz="2000">
              <a:effectLst/>
            </a:endParaRPr>
          </a:p>
        </p:txBody>
      </p:sp>
      <p:cxnSp>
        <p:nvCxnSpPr>
          <p:cNvPr id="9" name="Straight Arrow Connector 8">
            <a:extLst>
              <a:ext uri="{FF2B5EF4-FFF2-40B4-BE49-F238E27FC236}">
                <a16:creationId xmlns:a16="http://schemas.microsoft.com/office/drawing/2014/main" id="{4DD1C27D-C18D-A37C-FD96-26993AA54511}"/>
              </a:ext>
            </a:extLst>
          </p:cNvPr>
          <p:cNvCxnSpPr>
            <a:stCxn id="1026" idx="3"/>
            <a:endCxn id="1028" idx="1"/>
          </p:cNvCxnSpPr>
          <p:nvPr/>
        </p:nvCxnSpPr>
        <p:spPr>
          <a:xfrm>
            <a:off x="2209800" y="3429000"/>
            <a:ext cx="7772400" cy="0"/>
          </a:xfrm>
          <a:prstGeom prst="straightConnector1">
            <a:avLst/>
          </a:prstGeom>
          <a:ln w="57150">
            <a:solidFill>
              <a:schemeClr val="tx2"/>
            </a:solidFill>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D8AE5C73-F1D4-94B3-F7C9-E1D90BD47C02}"/>
              </a:ext>
            </a:extLst>
          </p:cNvPr>
          <p:cNvSpPr txBox="1"/>
          <p:nvPr/>
        </p:nvSpPr>
        <p:spPr>
          <a:xfrm>
            <a:off x="878592" y="1816834"/>
            <a:ext cx="1290816" cy="400110"/>
          </a:xfrm>
          <a:prstGeom prst="rect">
            <a:avLst/>
          </a:prstGeom>
          <a:noFill/>
        </p:spPr>
        <p:txBody>
          <a:bodyPr wrap="square">
            <a:spAutoFit/>
          </a:bodyPr>
          <a:lstStyle/>
          <a:p>
            <a:pPr algn="ctr" rtl="0">
              <a:spcBef>
                <a:spcPts val="0"/>
              </a:spcBef>
              <a:spcAft>
                <a:spcPts val="0"/>
              </a:spcAft>
            </a:pPr>
            <a:r>
              <a:rPr lang="en-CA" sz="2000" b="1" i="0" u="none" strike="noStrike">
                <a:solidFill>
                  <a:schemeClr val="accent4"/>
                </a:solidFill>
                <a:effectLst/>
              </a:rPr>
              <a:t>K</a:t>
            </a:r>
            <a:r>
              <a:rPr lang="en-CA" sz="2000" b="0" i="0" u="none" strike="noStrike">
                <a:solidFill>
                  <a:srgbClr val="000000"/>
                </a:solidFill>
                <a:effectLst/>
              </a:rPr>
              <a:t>, </a:t>
            </a:r>
            <a:r>
              <a:rPr lang="en-CA" sz="2000" b="1" i="0" u="none" strike="noStrike">
                <a:solidFill>
                  <a:schemeClr val="accent4"/>
                </a:solidFill>
                <a:effectLst/>
              </a:rPr>
              <a:t>N</a:t>
            </a:r>
            <a:r>
              <a:rPr lang="en-CA" sz="2000" b="0" i="0" u="none" strike="noStrike">
                <a:solidFill>
                  <a:srgbClr val="000000"/>
                </a:solidFill>
                <a:effectLst/>
              </a:rPr>
              <a:t>, </a:t>
            </a:r>
            <a:r>
              <a:rPr lang="en-CA" sz="2000" b="1" i="0" u="none" strike="noStrike">
                <a:solidFill>
                  <a:schemeClr val="accent4"/>
                </a:solidFill>
                <a:effectLst/>
              </a:rPr>
              <a:t>A</a:t>
            </a:r>
            <a:endParaRPr lang="en-CA" sz="2000">
              <a:solidFill>
                <a:schemeClr val="accent4"/>
              </a:solidFill>
              <a:effectLst/>
            </a:endParaRPr>
          </a:p>
        </p:txBody>
      </p:sp>
      <p:cxnSp>
        <p:nvCxnSpPr>
          <p:cNvPr id="13" name="Straight Arrow Connector 12">
            <a:extLst>
              <a:ext uri="{FF2B5EF4-FFF2-40B4-BE49-F238E27FC236}">
                <a16:creationId xmlns:a16="http://schemas.microsoft.com/office/drawing/2014/main" id="{3C3C5072-4C7E-642F-F2E2-F61A8EE108BD}"/>
              </a:ext>
            </a:extLst>
          </p:cNvPr>
          <p:cNvCxnSpPr>
            <a:stCxn id="11" idx="2"/>
            <a:endCxn id="1026" idx="0"/>
          </p:cNvCxnSpPr>
          <p:nvPr/>
        </p:nvCxnSpPr>
        <p:spPr>
          <a:xfrm>
            <a:off x="1524000" y="2216944"/>
            <a:ext cx="0" cy="5262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DD5F42F-D6F8-90F7-17C3-4295E60CD391}"/>
              </a:ext>
            </a:extLst>
          </p:cNvPr>
          <p:cNvSpPr txBox="1"/>
          <p:nvPr/>
        </p:nvSpPr>
        <p:spPr>
          <a:xfrm>
            <a:off x="10022592" y="1816834"/>
            <a:ext cx="1290816" cy="400110"/>
          </a:xfrm>
          <a:prstGeom prst="rect">
            <a:avLst/>
          </a:prstGeom>
          <a:noFill/>
        </p:spPr>
        <p:txBody>
          <a:bodyPr wrap="square">
            <a:spAutoFit/>
          </a:bodyPr>
          <a:lstStyle/>
          <a:p>
            <a:pPr algn="ctr" rtl="0">
              <a:spcBef>
                <a:spcPts val="0"/>
              </a:spcBef>
              <a:spcAft>
                <a:spcPts val="0"/>
              </a:spcAft>
            </a:pPr>
            <a:r>
              <a:rPr lang="en-CA" sz="2000" b="1" i="0" u="none" strike="noStrike">
                <a:solidFill>
                  <a:schemeClr val="accent4"/>
                </a:solidFill>
                <a:effectLst/>
              </a:rPr>
              <a:t>K</a:t>
            </a:r>
            <a:r>
              <a:rPr lang="en-CA" sz="2000" b="0" i="0" u="none" strike="noStrike">
                <a:solidFill>
                  <a:srgbClr val="000000"/>
                </a:solidFill>
                <a:effectLst/>
              </a:rPr>
              <a:t>, </a:t>
            </a:r>
            <a:r>
              <a:rPr lang="en-CA" sz="2000" b="1" i="0" u="none" strike="noStrike">
                <a:solidFill>
                  <a:schemeClr val="accent4"/>
                </a:solidFill>
                <a:effectLst/>
              </a:rPr>
              <a:t>N</a:t>
            </a:r>
            <a:r>
              <a:rPr lang="en-CA" sz="2000" b="0" i="0" u="none" strike="noStrike">
                <a:solidFill>
                  <a:srgbClr val="000000"/>
                </a:solidFill>
                <a:effectLst/>
              </a:rPr>
              <a:t>, </a:t>
            </a:r>
            <a:r>
              <a:rPr lang="en-CA" sz="2000" b="1" i="0" u="none" strike="noStrike">
                <a:solidFill>
                  <a:schemeClr val="accent4"/>
                </a:solidFill>
                <a:effectLst/>
              </a:rPr>
              <a:t>A</a:t>
            </a:r>
            <a:endParaRPr lang="en-CA" sz="2000">
              <a:solidFill>
                <a:schemeClr val="accent4"/>
              </a:solidFill>
              <a:effectLst/>
            </a:endParaRPr>
          </a:p>
        </p:txBody>
      </p:sp>
      <p:cxnSp>
        <p:nvCxnSpPr>
          <p:cNvPr id="15" name="Straight Arrow Connector 14">
            <a:extLst>
              <a:ext uri="{FF2B5EF4-FFF2-40B4-BE49-F238E27FC236}">
                <a16:creationId xmlns:a16="http://schemas.microsoft.com/office/drawing/2014/main" id="{79EA1D50-9A84-56AD-1F7A-08CA6F1457C5}"/>
              </a:ext>
            </a:extLst>
          </p:cNvPr>
          <p:cNvCxnSpPr>
            <a:cxnSpLocks/>
            <a:stCxn id="14" idx="2"/>
            <a:endCxn id="1028" idx="0"/>
          </p:cNvCxnSpPr>
          <p:nvPr/>
        </p:nvCxnSpPr>
        <p:spPr>
          <a:xfrm>
            <a:off x="10668000" y="2216944"/>
            <a:ext cx="0" cy="5262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Speech Bubble: Rectangle with Corners Rounded 3">
            <a:extLst>
              <a:ext uri="{FF2B5EF4-FFF2-40B4-BE49-F238E27FC236}">
                <a16:creationId xmlns:a16="http://schemas.microsoft.com/office/drawing/2014/main" id="{28E67918-1464-0EC9-C4D7-1A2B24F5BC2B}"/>
              </a:ext>
            </a:extLst>
          </p:cNvPr>
          <p:cNvSpPr/>
          <p:nvPr/>
        </p:nvSpPr>
        <p:spPr>
          <a:xfrm>
            <a:off x="2169407" y="1452364"/>
            <a:ext cx="4381855" cy="1311376"/>
          </a:xfrm>
          <a:prstGeom prst="wedgeRoundRectCallout">
            <a:avLst>
              <a:gd name="adj1" fmla="val -54951"/>
              <a:gd name="adj2" fmla="val -9220"/>
              <a:gd name="adj3" fmla="val 16667"/>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r>
              <a:rPr lang="en-US">
                <a:solidFill>
                  <a:schemeClr val="tx1">
                    <a:lumMod val="75000"/>
                    <a:lumOff val="25000"/>
                  </a:schemeClr>
                </a:solidFill>
              </a:rPr>
              <a:t>Context:</a:t>
            </a:r>
          </a:p>
          <a:p>
            <a:pPr marL="285750" indent="-285750">
              <a:buFont typeface="Arial" panose="020B0604020202020204" pitchFamily="34" charset="0"/>
              <a:buChar char="•"/>
            </a:pPr>
            <a:r>
              <a:rPr lang="en-US">
                <a:solidFill>
                  <a:schemeClr val="tx1">
                    <a:lumMod val="75000"/>
                    <a:lumOff val="25000"/>
                  </a:schemeClr>
                </a:solidFill>
              </a:rPr>
              <a:t>Key K</a:t>
            </a:r>
          </a:p>
          <a:p>
            <a:pPr marL="285750" indent="-285750">
              <a:buFont typeface="Arial" panose="020B0604020202020204" pitchFamily="34" charset="0"/>
              <a:buChar char="•"/>
            </a:pPr>
            <a:r>
              <a:rPr lang="en-US">
                <a:solidFill>
                  <a:schemeClr val="tx1">
                    <a:lumMod val="75000"/>
                    <a:lumOff val="25000"/>
                  </a:schemeClr>
                </a:solidFill>
              </a:rPr>
              <a:t>Nonce N (e.g., random IV or counter)</a:t>
            </a:r>
          </a:p>
          <a:p>
            <a:pPr marL="285750" indent="-285750">
              <a:buFont typeface="Arial" panose="020B0604020202020204" pitchFamily="34" charset="0"/>
              <a:buChar char="•"/>
            </a:pPr>
            <a:r>
              <a:rPr lang="en-US">
                <a:solidFill>
                  <a:schemeClr val="tx1">
                    <a:lumMod val="75000"/>
                    <a:lumOff val="25000"/>
                  </a:schemeClr>
                </a:solidFill>
              </a:rPr>
              <a:t>Associated data A (e.g., network header)</a:t>
            </a:r>
          </a:p>
        </p:txBody>
      </p:sp>
      <p:sp>
        <p:nvSpPr>
          <p:cNvPr id="7" name="TextBox 6">
            <a:extLst>
              <a:ext uri="{FF2B5EF4-FFF2-40B4-BE49-F238E27FC236}">
                <a16:creationId xmlns:a16="http://schemas.microsoft.com/office/drawing/2014/main" id="{0BED6696-E7E5-3C6A-DA08-6E60A5F1A676}"/>
              </a:ext>
            </a:extLst>
          </p:cNvPr>
          <p:cNvSpPr txBox="1"/>
          <p:nvPr/>
        </p:nvSpPr>
        <p:spPr>
          <a:xfrm>
            <a:off x="721151" y="4094260"/>
            <a:ext cx="1488649" cy="369332"/>
          </a:xfrm>
          <a:prstGeom prst="rect">
            <a:avLst/>
          </a:prstGeom>
          <a:noFill/>
        </p:spPr>
        <p:txBody>
          <a:bodyPr wrap="square" rtlCol="0">
            <a:spAutoFit/>
          </a:bodyPr>
          <a:lstStyle/>
          <a:p>
            <a:pPr algn="ctr"/>
            <a:r>
              <a:rPr lang="en-US">
                <a:solidFill>
                  <a:schemeClr val="tx1">
                    <a:lumMod val="75000"/>
                    <a:lumOff val="25000"/>
                  </a:schemeClr>
                </a:solidFill>
              </a:rPr>
              <a:t>Sender</a:t>
            </a:r>
            <a:endParaRPr lang="en-CA">
              <a:solidFill>
                <a:schemeClr val="tx1">
                  <a:lumMod val="75000"/>
                  <a:lumOff val="25000"/>
                </a:schemeClr>
              </a:solidFill>
            </a:endParaRPr>
          </a:p>
        </p:txBody>
      </p:sp>
      <p:sp>
        <p:nvSpPr>
          <p:cNvPr id="8" name="TextBox 7">
            <a:extLst>
              <a:ext uri="{FF2B5EF4-FFF2-40B4-BE49-F238E27FC236}">
                <a16:creationId xmlns:a16="http://schemas.microsoft.com/office/drawing/2014/main" id="{68F3AE70-E470-0A2C-AE74-A99D0C8144B8}"/>
              </a:ext>
            </a:extLst>
          </p:cNvPr>
          <p:cNvSpPr txBox="1"/>
          <p:nvPr/>
        </p:nvSpPr>
        <p:spPr>
          <a:xfrm>
            <a:off x="9923675" y="4103687"/>
            <a:ext cx="1488649" cy="369332"/>
          </a:xfrm>
          <a:prstGeom prst="rect">
            <a:avLst/>
          </a:prstGeom>
          <a:noFill/>
        </p:spPr>
        <p:txBody>
          <a:bodyPr wrap="square" rtlCol="0">
            <a:spAutoFit/>
          </a:bodyPr>
          <a:lstStyle/>
          <a:p>
            <a:pPr algn="ctr"/>
            <a:r>
              <a:rPr lang="en-US">
                <a:solidFill>
                  <a:schemeClr val="tx1">
                    <a:lumMod val="75000"/>
                    <a:lumOff val="25000"/>
                  </a:schemeClr>
                </a:solidFill>
              </a:rPr>
              <a:t>Recipient</a:t>
            </a:r>
            <a:endParaRPr lang="en-CA">
              <a:solidFill>
                <a:schemeClr val="tx1">
                  <a:lumMod val="75000"/>
                  <a:lumOff val="25000"/>
                </a:schemeClr>
              </a:solidFill>
            </a:endParaRPr>
          </a:p>
        </p:txBody>
      </p:sp>
      <p:sp>
        <p:nvSpPr>
          <p:cNvPr id="3" name="Slide Number Placeholder 2">
            <a:extLst>
              <a:ext uri="{FF2B5EF4-FFF2-40B4-BE49-F238E27FC236}">
                <a16:creationId xmlns:a16="http://schemas.microsoft.com/office/drawing/2014/main" id="{A8950E63-AE2A-4189-AC2A-49B53A54ED7E}"/>
              </a:ext>
            </a:extLst>
          </p:cNvPr>
          <p:cNvSpPr>
            <a:spLocks noGrp="1"/>
          </p:cNvSpPr>
          <p:nvPr>
            <p:ph type="sldNum" sz="quarter" idx="12"/>
          </p:nvPr>
        </p:nvSpPr>
        <p:spPr/>
        <p:txBody>
          <a:bodyPr/>
          <a:lstStyle/>
          <a:p>
            <a:fld id="{6D0B039C-C501-4130-90A9-BBE01EFE398C}" type="slidenum">
              <a:rPr lang="en-CA" smtClean="0"/>
              <a:t>2</a:t>
            </a:fld>
            <a:endParaRPr lang="en-CA"/>
          </a:p>
        </p:txBody>
      </p:sp>
      <p:sp>
        <p:nvSpPr>
          <p:cNvPr id="17" name="Rectangle 16">
            <a:extLst>
              <a:ext uri="{FF2B5EF4-FFF2-40B4-BE49-F238E27FC236}">
                <a16:creationId xmlns:a16="http://schemas.microsoft.com/office/drawing/2014/main" id="{69D927CD-A9D8-4CFD-F030-37DEF0BF4509}"/>
              </a:ext>
            </a:extLst>
          </p:cNvPr>
          <p:cNvSpPr/>
          <p:nvPr/>
        </p:nvSpPr>
        <p:spPr>
          <a:xfrm>
            <a:off x="878592" y="4702634"/>
            <a:ext cx="3184644" cy="1890660"/>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182880" tIns="182880" rIns="182880" bIns="182880" rtlCol="0" anchor="t" anchorCtr="0"/>
          <a:lstStyle/>
          <a:p>
            <a:r>
              <a:rPr lang="en-US" sz="2000" b="1">
                <a:solidFill>
                  <a:schemeClr val="tx1">
                    <a:lumMod val="75000"/>
                    <a:lumOff val="25000"/>
                  </a:schemeClr>
                </a:solidFill>
              </a:rPr>
              <a:t>Standardized</a:t>
            </a:r>
          </a:p>
          <a:p>
            <a:pPr marL="342900" indent="-342900">
              <a:buFont typeface="+mj-lt"/>
              <a:buAutoNum type="arabicPeriod"/>
            </a:pPr>
            <a:r>
              <a:rPr lang="en-CA" sz="2000">
                <a:solidFill>
                  <a:schemeClr val="tx1">
                    <a:lumMod val="75000"/>
                    <a:lumOff val="25000"/>
                  </a:schemeClr>
                </a:solidFill>
              </a:rPr>
              <a:t>AES-GCM</a:t>
            </a:r>
          </a:p>
          <a:p>
            <a:pPr marL="342900" indent="-342900">
              <a:buFont typeface="+mj-lt"/>
              <a:buAutoNum type="arabicPeriod"/>
            </a:pPr>
            <a:r>
              <a:rPr lang="en-CA" sz="2000">
                <a:solidFill>
                  <a:schemeClr val="tx1">
                    <a:lumMod val="75000"/>
                    <a:lumOff val="25000"/>
                  </a:schemeClr>
                </a:solidFill>
              </a:rPr>
              <a:t>ChaCha20/Poly1305</a:t>
            </a:r>
          </a:p>
          <a:p>
            <a:pPr marL="342900" indent="-342900">
              <a:buFont typeface="+mj-lt"/>
              <a:buAutoNum type="arabicPeriod"/>
            </a:pPr>
            <a:r>
              <a:rPr lang="en-CA" sz="2000">
                <a:solidFill>
                  <a:schemeClr val="tx1">
                    <a:lumMod val="75000"/>
                    <a:lumOff val="25000"/>
                  </a:schemeClr>
                </a:solidFill>
              </a:rPr>
              <a:t>AES-GCM-SIV</a:t>
            </a:r>
          </a:p>
          <a:p>
            <a:endParaRPr lang="en-CA" sz="2000">
              <a:solidFill>
                <a:schemeClr val="tx1">
                  <a:lumMod val="75000"/>
                  <a:lumOff val="25000"/>
                </a:schemeClr>
              </a:solidFill>
            </a:endParaRPr>
          </a:p>
        </p:txBody>
      </p:sp>
      <p:sp>
        <p:nvSpPr>
          <p:cNvPr id="22" name="Rectangle 21">
            <a:extLst>
              <a:ext uri="{FF2B5EF4-FFF2-40B4-BE49-F238E27FC236}">
                <a16:creationId xmlns:a16="http://schemas.microsoft.com/office/drawing/2014/main" id="{2824B829-14CB-6967-ADD6-A32DA18060FF}"/>
              </a:ext>
            </a:extLst>
          </p:cNvPr>
          <p:cNvSpPr/>
          <p:nvPr/>
        </p:nvSpPr>
        <p:spPr>
          <a:xfrm>
            <a:off x="8128766" y="4702634"/>
            <a:ext cx="3184644" cy="189066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lIns="182880" tIns="182880" rIns="182880" bIns="182880" rtlCol="0" anchor="t" anchorCtr="0"/>
          <a:lstStyle/>
          <a:p>
            <a:r>
              <a:rPr lang="en-US" sz="2000" b="1">
                <a:solidFill>
                  <a:schemeClr val="tx1">
                    <a:lumMod val="75000"/>
                    <a:lumOff val="25000"/>
                  </a:schemeClr>
                </a:solidFill>
              </a:rPr>
              <a:t>Provably Secure</a:t>
            </a:r>
          </a:p>
          <a:p>
            <a:pPr marL="342900" indent="-342900">
              <a:buFont typeface="+mj-lt"/>
              <a:buAutoNum type="arabicPeriod"/>
            </a:pPr>
            <a:r>
              <a:rPr lang="en-CA" sz="2000">
                <a:solidFill>
                  <a:schemeClr val="tx1">
                    <a:lumMod val="75000"/>
                    <a:lumOff val="25000"/>
                  </a:schemeClr>
                </a:solidFill>
              </a:rPr>
              <a:t>Confidentiality</a:t>
            </a:r>
          </a:p>
          <a:p>
            <a:pPr marL="342900" indent="-342900">
              <a:buFont typeface="+mj-lt"/>
              <a:buAutoNum type="arabicPeriod"/>
            </a:pPr>
            <a:r>
              <a:rPr lang="en-CA" sz="2000">
                <a:solidFill>
                  <a:schemeClr val="tx1">
                    <a:lumMod val="75000"/>
                    <a:lumOff val="25000"/>
                  </a:schemeClr>
                </a:solidFill>
              </a:rPr>
              <a:t>Authenticity</a:t>
            </a:r>
          </a:p>
        </p:txBody>
      </p:sp>
      <p:pic>
        <p:nvPicPr>
          <p:cNvPr id="23" name="Picture 8" descr="🧑‍💻">
            <a:extLst>
              <a:ext uri="{FF2B5EF4-FFF2-40B4-BE49-F238E27FC236}">
                <a16:creationId xmlns:a16="http://schemas.microsoft.com/office/drawing/2014/main" id="{4652960C-B933-5A8A-BEC8-94E42BE7EF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7930" y="3477445"/>
            <a:ext cx="776140" cy="77614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88A3B01-FA1D-7281-6CEB-51E84CE42E1C}"/>
              </a:ext>
            </a:extLst>
          </p:cNvPr>
          <p:cNvSpPr txBox="1"/>
          <p:nvPr/>
        </p:nvSpPr>
        <p:spPr>
          <a:xfrm>
            <a:off x="4895271" y="4231524"/>
            <a:ext cx="2401455" cy="369332"/>
          </a:xfrm>
          <a:prstGeom prst="rect">
            <a:avLst/>
          </a:prstGeom>
          <a:noFill/>
        </p:spPr>
        <p:txBody>
          <a:bodyPr wrap="square" rtlCol="0">
            <a:spAutoFit/>
          </a:bodyPr>
          <a:lstStyle/>
          <a:p>
            <a:pPr algn="ctr"/>
            <a:r>
              <a:rPr lang="en-US">
                <a:solidFill>
                  <a:schemeClr val="tx1">
                    <a:lumMod val="75000"/>
                    <a:lumOff val="25000"/>
                  </a:schemeClr>
                </a:solidFill>
              </a:rPr>
              <a:t>Meddler-in-the-middle</a:t>
            </a:r>
            <a:endParaRPr lang="en-CA">
              <a:solidFill>
                <a:schemeClr val="tx1">
                  <a:lumMod val="75000"/>
                  <a:lumOff val="25000"/>
                </a:schemeClr>
              </a:solidFill>
            </a:endParaRPr>
          </a:p>
        </p:txBody>
      </p:sp>
      <p:sp>
        <p:nvSpPr>
          <p:cNvPr id="25" name="Speech Bubble: Rectangle with Corners Rounded 11">
            <a:extLst>
              <a:ext uri="{FF2B5EF4-FFF2-40B4-BE49-F238E27FC236}">
                <a16:creationId xmlns:a16="http://schemas.microsoft.com/office/drawing/2014/main" id="{0874E60E-3179-612F-701C-35998ACDD899}"/>
              </a:ext>
            </a:extLst>
          </p:cNvPr>
          <p:cNvSpPr/>
          <p:nvPr/>
        </p:nvSpPr>
        <p:spPr>
          <a:xfrm>
            <a:off x="6795555" y="3610171"/>
            <a:ext cx="3128120" cy="420624"/>
          </a:xfrm>
          <a:prstGeom prst="wedgeRoundRectCallout">
            <a:avLst>
              <a:gd name="adj1" fmla="val -58269"/>
              <a:gd name="adj2" fmla="val -24499"/>
              <a:gd name="adj3" fmla="val 16667"/>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solidFill>
                  <a:schemeClr val="tx1">
                    <a:lumMod val="75000"/>
                    <a:lumOff val="25000"/>
                  </a:schemeClr>
                </a:solidFill>
              </a:rPr>
              <a:t>Can observe and manipulate.</a:t>
            </a:r>
            <a:endParaRPr lang="en-CA">
              <a:solidFill>
                <a:schemeClr val="tx1">
                  <a:lumMod val="75000"/>
                  <a:lumOff val="25000"/>
                </a:schemeClr>
              </a:solidFill>
            </a:endParaRPr>
          </a:p>
        </p:txBody>
      </p:sp>
      <p:sp>
        <p:nvSpPr>
          <p:cNvPr id="6" name="Speech Bubble: Rectangle with Corners Rounded 3">
            <a:extLst>
              <a:ext uri="{FF2B5EF4-FFF2-40B4-BE49-F238E27FC236}">
                <a16:creationId xmlns:a16="http://schemas.microsoft.com/office/drawing/2014/main" id="{87DEE14E-4C60-00EC-A9A1-57F22321EA44}"/>
              </a:ext>
            </a:extLst>
          </p:cNvPr>
          <p:cNvSpPr/>
          <p:nvPr/>
        </p:nvSpPr>
        <p:spPr>
          <a:xfrm>
            <a:off x="7732747" y="1612963"/>
            <a:ext cx="2190928" cy="420624"/>
          </a:xfrm>
          <a:prstGeom prst="wedgeRoundRectCallout">
            <a:avLst>
              <a:gd name="adj1" fmla="val 63536"/>
              <a:gd name="adj2" fmla="val 33814"/>
              <a:gd name="adj3" fmla="val 16667"/>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r>
              <a:rPr lang="en-US">
                <a:solidFill>
                  <a:schemeClr val="tx1">
                    <a:lumMod val="75000"/>
                    <a:lumOff val="25000"/>
                  </a:schemeClr>
                </a:solidFill>
              </a:rPr>
              <a:t>Shared out of band.</a:t>
            </a:r>
          </a:p>
        </p:txBody>
      </p:sp>
    </p:spTree>
    <p:custDataLst>
      <p:tags r:id="rId1"/>
    </p:custDataLst>
    <p:extLst>
      <p:ext uri="{BB962C8B-B14F-4D97-AF65-F5344CB8AC3E}">
        <p14:creationId xmlns:p14="http://schemas.microsoft.com/office/powerpoint/2010/main" val="201584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4" grpId="0"/>
      <p:bldP spid="4" grpId="0" animBg="1"/>
      <p:bldP spid="17" grpId="0" animBg="1"/>
      <p:bldP spid="22" grpId="0" animBg="1"/>
      <p:bldP spid="24" grpId="0"/>
      <p:bldP spid="25"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65CFAD-5541-64CD-C88A-F74D1D62144E}"/>
              </a:ext>
            </a:extLst>
          </p:cNvPr>
          <p:cNvSpPr>
            <a:spLocks noGrp="1"/>
          </p:cNvSpPr>
          <p:nvPr>
            <p:ph type="title"/>
          </p:nvPr>
        </p:nvSpPr>
        <p:spPr/>
        <p:txBody>
          <a:bodyPr/>
          <a:lstStyle/>
          <a:p>
            <a:r>
              <a:rPr lang="en-US"/>
              <a:t>Committing Encryption Timeline</a:t>
            </a:r>
            <a:endParaRPr lang="en-CA"/>
          </a:p>
        </p:txBody>
      </p:sp>
      <p:sp>
        <p:nvSpPr>
          <p:cNvPr id="4" name="Slide Number Placeholder 3">
            <a:extLst>
              <a:ext uri="{FF2B5EF4-FFF2-40B4-BE49-F238E27FC236}">
                <a16:creationId xmlns:a16="http://schemas.microsoft.com/office/drawing/2014/main" id="{1A6744C4-014F-E6B0-E6DA-FC291002DECA}"/>
              </a:ext>
            </a:extLst>
          </p:cNvPr>
          <p:cNvSpPr>
            <a:spLocks noGrp="1"/>
          </p:cNvSpPr>
          <p:nvPr>
            <p:ph type="sldNum" sz="quarter" idx="12"/>
          </p:nvPr>
        </p:nvSpPr>
        <p:spPr/>
        <p:txBody>
          <a:bodyPr/>
          <a:lstStyle/>
          <a:p>
            <a:fld id="{6D0B039C-C501-4130-90A9-BBE01EFE398C}" type="slidenum">
              <a:rPr lang="en-CA" smtClean="0"/>
              <a:t>20</a:t>
            </a:fld>
            <a:endParaRPr lang="en-CA"/>
          </a:p>
        </p:txBody>
      </p:sp>
      <p:cxnSp>
        <p:nvCxnSpPr>
          <p:cNvPr id="17" name="Straight Connector 16">
            <a:extLst>
              <a:ext uri="{FF2B5EF4-FFF2-40B4-BE49-F238E27FC236}">
                <a16:creationId xmlns:a16="http://schemas.microsoft.com/office/drawing/2014/main" id="{1A688746-C401-0C40-F819-DE4AE47C3EF0}"/>
              </a:ext>
            </a:extLst>
          </p:cNvPr>
          <p:cNvCxnSpPr>
            <a:cxnSpLocks/>
          </p:cNvCxnSpPr>
          <p:nvPr/>
        </p:nvCxnSpPr>
        <p:spPr>
          <a:xfrm>
            <a:off x="925760" y="4310748"/>
            <a:ext cx="858129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49B38AB8-2E2B-21D4-407E-63C08AA598EF}"/>
              </a:ext>
            </a:extLst>
          </p:cNvPr>
          <p:cNvGrpSpPr/>
          <p:nvPr/>
        </p:nvGrpSpPr>
        <p:grpSpPr>
          <a:xfrm>
            <a:off x="5125172" y="2287667"/>
            <a:ext cx="2103120" cy="2482777"/>
            <a:chOff x="5125172" y="2287667"/>
            <a:chExt cx="2103120" cy="2482777"/>
          </a:xfrm>
        </p:grpSpPr>
        <p:sp>
          <p:nvSpPr>
            <p:cNvPr id="21" name="TextBox 20">
              <a:extLst>
                <a:ext uri="{FF2B5EF4-FFF2-40B4-BE49-F238E27FC236}">
                  <a16:creationId xmlns:a16="http://schemas.microsoft.com/office/drawing/2014/main" id="{765FC371-B9F6-E64F-30D0-4AC530C17A00}"/>
                </a:ext>
              </a:extLst>
            </p:cNvPr>
            <p:cNvSpPr txBox="1"/>
            <p:nvPr/>
          </p:nvSpPr>
          <p:spPr>
            <a:xfrm>
              <a:off x="5125172" y="2287667"/>
              <a:ext cx="2103120" cy="1754326"/>
            </a:xfrm>
            <a:prstGeom prst="rect">
              <a:avLst/>
            </a:prstGeom>
            <a:noFill/>
          </p:spPr>
          <p:txBody>
            <a:bodyPr wrap="square" rtlCol="0">
              <a:spAutoFit/>
            </a:bodyPr>
            <a:lstStyle/>
            <a:p>
              <a:r>
                <a:rPr lang="en-US">
                  <a:solidFill>
                    <a:schemeClr val="tx1">
                      <a:lumMod val="75000"/>
                      <a:lumOff val="25000"/>
                    </a:schemeClr>
                  </a:solidFill>
                </a:rPr>
                <a:t>Partitioning oracle attack</a:t>
              </a:r>
            </a:p>
            <a:p>
              <a:r>
                <a:rPr lang="en-US" i="1">
                  <a:solidFill>
                    <a:schemeClr val="tx1">
                      <a:lumMod val="75000"/>
                      <a:lumOff val="25000"/>
                    </a:schemeClr>
                  </a:solidFill>
                </a:rPr>
                <a:t>and</a:t>
              </a:r>
            </a:p>
            <a:p>
              <a:r>
                <a:rPr lang="en-US">
                  <a:solidFill>
                    <a:schemeClr val="tx1">
                      <a:lumMod val="75000"/>
                      <a:lumOff val="25000"/>
                    </a:schemeClr>
                  </a:solidFill>
                </a:rPr>
                <a:t>Key commitment countermeasures</a:t>
              </a:r>
            </a:p>
            <a:p>
              <a:r>
                <a:rPr lang="en-US">
                  <a:solidFill>
                    <a:schemeClr val="tx1">
                      <a:lumMod val="50000"/>
                      <a:lumOff val="50000"/>
                    </a:schemeClr>
                  </a:solidFill>
                </a:rPr>
                <a:t>[LGR20, ADGKLS20]</a:t>
              </a:r>
            </a:p>
          </p:txBody>
        </p:sp>
        <p:grpSp>
          <p:nvGrpSpPr>
            <p:cNvPr id="32" name="Group 31">
              <a:extLst>
                <a:ext uri="{FF2B5EF4-FFF2-40B4-BE49-F238E27FC236}">
                  <a16:creationId xmlns:a16="http://schemas.microsoft.com/office/drawing/2014/main" id="{B68920F2-401D-F0BD-9644-5780076B556C}"/>
                </a:ext>
              </a:extLst>
            </p:cNvPr>
            <p:cNvGrpSpPr/>
            <p:nvPr/>
          </p:nvGrpSpPr>
          <p:grpSpPr>
            <a:xfrm>
              <a:off x="5643532" y="4164848"/>
              <a:ext cx="904935" cy="605596"/>
              <a:chOff x="1257062" y="3441069"/>
              <a:chExt cx="904935" cy="605596"/>
            </a:xfrm>
          </p:grpSpPr>
          <p:cxnSp>
            <p:nvCxnSpPr>
              <p:cNvPr id="33" name="Straight Connector 32">
                <a:extLst>
                  <a:ext uri="{FF2B5EF4-FFF2-40B4-BE49-F238E27FC236}">
                    <a16:creationId xmlns:a16="http://schemas.microsoft.com/office/drawing/2014/main" id="{554FFDA8-8D3B-A120-C82A-EB6A27B88286}"/>
                  </a:ext>
                </a:extLst>
              </p:cNvPr>
              <p:cNvCxnSpPr>
                <a:cxnSpLocks/>
              </p:cNvCxnSpPr>
              <p:nvPr/>
            </p:nvCxnSpPr>
            <p:spPr>
              <a:xfrm>
                <a:off x="1709530" y="3441069"/>
                <a:ext cx="0" cy="27403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8C7596B-920B-1E18-5080-1306FAB351AA}"/>
                  </a:ext>
                </a:extLst>
              </p:cNvPr>
              <p:cNvSpPr txBox="1"/>
              <p:nvPr/>
            </p:nvSpPr>
            <p:spPr>
              <a:xfrm>
                <a:off x="1257062" y="3677333"/>
                <a:ext cx="904935" cy="369332"/>
              </a:xfrm>
              <a:prstGeom prst="rect">
                <a:avLst/>
              </a:prstGeom>
              <a:noFill/>
            </p:spPr>
            <p:txBody>
              <a:bodyPr wrap="square" rtlCol="0">
                <a:spAutoFit/>
              </a:bodyPr>
              <a:lstStyle/>
              <a:p>
                <a:pPr algn="ctr"/>
                <a:r>
                  <a:rPr lang="en-US">
                    <a:solidFill>
                      <a:schemeClr val="tx1">
                        <a:lumMod val="75000"/>
                        <a:lumOff val="25000"/>
                      </a:schemeClr>
                    </a:solidFill>
                  </a:rPr>
                  <a:t>2020</a:t>
                </a:r>
                <a:endParaRPr lang="en-CA">
                  <a:solidFill>
                    <a:schemeClr val="tx1">
                      <a:lumMod val="75000"/>
                      <a:lumOff val="25000"/>
                    </a:schemeClr>
                  </a:solidFill>
                </a:endParaRPr>
              </a:p>
            </p:txBody>
          </p:sp>
        </p:grpSp>
      </p:grpSp>
      <p:cxnSp>
        <p:nvCxnSpPr>
          <p:cNvPr id="39" name="Straight Connector 38">
            <a:extLst>
              <a:ext uri="{FF2B5EF4-FFF2-40B4-BE49-F238E27FC236}">
                <a16:creationId xmlns:a16="http://schemas.microsoft.com/office/drawing/2014/main" id="{7349648F-42BA-3E22-332D-7494C313A1E8}"/>
              </a:ext>
            </a:extLst>
          </p:cNvPr>
          <p:cNvCxnSpPr>
            <a:cxnSpLocks/>
          </p:cNvCxnSpPr>
          <p:nvPr/>
        </p:nvCxnSpPr>
        <p:spPr>
          <a:xfrm>
            <a:off x="9507055" y="4310748"/>
            <a:ext cx="1829233" cy="0"/>
          </a:xfrm>
          <a:prstGeom prst="line">
            <a:avLst/>
          </a:prstGeom>
          <a:ln w="25400">
            <a:solidFill>
              <a:schemeClr val="tx2"/>
            </a:solidFill>
            <a:prstDash val="sysDash"/>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3BD72E72-ABD1-9C73-B780-5D26AEF9A2C0}"/>
              </a:ext>
            </a:extLst>
          </p:cNvPr>
          <p:cNvGrpSpPr/>
          <p:nvPr/>
        </p:nvGrpSpPr>
        <p:grpSpPr>
          <a:xfrm>
            <a:off x="2858942" y="3096957"/>
            <a:ext cx="2103120" cy="1678852"/>
            <a:chOff x="2858942" y="3096957"/>
            <a:chExt cx="2103120" cy="1678852"/>
          </a:xfrm>
        </p:grpSpPr>
        <p:sp>
          <p:nvSpPr>
            <p:cNvPr id="48" name="TextBox 47">
              <a:extLst>
                <a:ext uri="{FF2B5EF4-FFF2-40B4-BE49-F238E27FC236}">
                  <a16:creationId xmlns:a16="http://schemas.microsoft.com/office/drawing/2014/main" id="{774DC700-6D74-48AA-707E-E3922C2D8980}"/>
                </a:ext>
              </a:extLst>
            </p:cNvPr>
            <p:cNvSpPr txBox="1"/>
            <p:nvPr/>
          </p:nvSpPr>
          <p:spPr>
            <a:xfrm>
              <a:off x="2858942" y="3096957"/>
              <a:ext cx="2103120" cy="923330"/>
            </a:xfrm>
            <a:prstGeom prst="rect">
              <a:avLst/>
            </a:prstGeom>
            <a:noFill/>
          </p:spPr>
          <p:txBody>
            <a:bodyPr wrap="square" rtlCol="0">
              <a:spAutoFit/>
            </a:bodyPr>
            <a:lstStyle/>
            <a:p>
              <a:r>
                <a:rPr lang="en-US">
                  <a:solidFill>
                    <a:schemeClr val="tx1">
                      <a:lumMod val="75000"/>
                      <a:lumOff val="25000"/>
                    </a:schemeClr>
                  </a:solidFill>
                </a:rPr>
                <a:t>Invisible salamanders attack</a:t>
              </a:r>
            </a:p>
            <a:p>
              <a:r>
                <a:rPr lang="en-US">
                  <a:solidFill>
                    <a:schemeClr val="tx1">
                      <a:lumMod val="50000"/>
                      <a:lumOff val="50000"/>
                    </a:schemeClr>
                  </a:solidFill>
                </a:rPr>
                <a:t>[DGRW19]</a:t>
              </a:r>
            </a:p>
          </p:txBody>
        </p:sp>
        <p:grpSp>
          <p:nvGrpSpPr>
            <p:cNvPr id="49" name="Group 48">
              <a:extLst>
                <a:ext uri="{FF2B5EF4-FFF2-40B4-BE49-F238E27FC236}">
                  <a16:creationId xmlns:a16="http://schemas.microsoft.com/office/drawing/2014/main" id="{27FADCCE-5041-E538-AFD8-0223260795BA}"/>
                </a:ext>
              </a:extLst>
            </p:cNvPr>
            <p:cNvGrpSpPr/>
            <p:nvPr/>
          </p:nvGrpSpPr>
          <p:grpSpPr>
            <a:xfrm>
              <a:off x="3100977" y="4170213"/>
              <a:ext cx="904935" cy="605596"/>
              <a:chOff x="1257062" y="3441069"/>
              <a:chExt cx="904935" cy="605596"/>
            </a:xfrm>
          </p:grpSpPr>
          <p:cxnSp>
            <p:nvCxnSpPr>
              <p:cNvPr id="50" name="Straight Connector 49">
                <a:extLst>
                  <a:ext uri="{FF2B5EF4-FFF2-40B4-BE49-F238E27FC236}">
                    <a16:creationId xmlns:a16="http://schemas.microsoft.com/office/drawing/2014/main" id="{678226D2-C09C-000A-03EC-461F52B18C33}"/>
                  </a:ext>
                </a:extLst>
              </p:cNvPr>
              <p:cNvCxnSpPr>
                <a:cxnSpLocks/>
              </p:cNvCxnSpPr>
              <p:nvPr/>
            </p:nvCxnSpPr>
            <p:spPr>
              <a:xfrm>
                <a:off x="1709530" y="3441069"/>
                <a:ext cx="0" cy="27403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4AB1587-FDE7-4A8B-CCAD-547B21BAEA11}"/>
                  </a:ext>
                </a:extLst>
              </p:cNvPr>
              <p:cNvSpPr txBox="1"/>
              <p:nvPr/>
            </p:nvSpPr>
            <p:spPr>
              <a:xfrm>
                <a:off x="1257062" y="3677333"/>
                <a:ext cx="904935" cy="369332"/>
              </a:xfrm>
              <a:prstGeom prst="rect">
                <a:avLst/>
              </a:prstGeom>
              <a:noFill/>
            </p:spPr>
            <p:txBody>
              <a:bodyPr wrap="square" rtlCol="0">
                <a:spAutoFit/>
              </a:bodyPr>
              <a:lstStyle/>
              <a:p>
                <a:pPr algn="ctr"/>
                <a:r>
                  <a:rPr lang="en-US">
                    <a:solidFill>
                      <a:schemeClr val="tx1">
                        <a:lumMod val="75000"/>
                        <a:lumOff val="25000"/>
                      </a:schemeClr>
                    </a:solidFill>
                  </a:rPr>
                  <a:t>2019</a:t>
                </a:r>
                <a:endParaRPr lang="en-CA">
                  <a:solidFill>
                    <a:schemeClr val="tx1">
                      <a:lumMod val="75000"/>
                      <a:lumOff val="25000"/>
                    </a:schemeClr>
                  </a:solidFill>
                </a:endParaRPr>
              </a:p>
            </p:txBody>
          </p:sp>
        </p:grpSp>
      </p:grpSp>
      <p:grpSp>
        <p:nvGrpSpPr>
          <p:cNvPr id="88" name="Group 87">
            <a:extLst>
              <a:ext uri="{FF2B5EF4-FFF2-40B4-BE49-F238E27FC236}">
                <a16:creationId xmlns:a16="http://schemas.microsoft.com/office/drawing/2014/main" id="{1D2C8F19-BB45-7067-B6D3-46892608C369}"/>
              </a:ext>
            </a:extLst>
          </p:cNvPr>
          <p:cNvGrpSpPr/>
          <p:nvPr/>
        </p:nvGrpSpPr>
        <p:grpSpPr>
          <a:xfrm>
            <a:off x="592712" y="3116248"/>
            <a:ext cx="2103120" cy="1654196"/>
            <a:chOff x="592712" y="3116248"/>
            <a:chExt cx="2103120" cy="1654196"/>
          </a:xfrm>
        </p:grpSpPr>
        <p:sp>
          <p:nvSpPr>
            <p:cNvPr id="52" name="TextBox 51">
              <a:extLst>
                <a:ext uri="{FF2B5EF4-FFF2-40B4-BE49-F238E27FC236}">
                  <a16:creationId xmlns:a16="http://schemas.microsoft.com/office/drawing/2014/main" id="{A7B76A0C-AD16-2AC1-645A-C6FE3CD31A02}"/>
                </a:ext>
              </a:extLst>
            </p:cNvPr>
            <p:cNvSpPr txBox="1"/>
            <p:nvPr/>
          </p:nvSpPr>
          <p:spPr>
            <a:xfrm>
              <a:off x="592712" y="3116248"/>
              <a:ext cx="2103120" cy="923330"/>
            </a:xfrm>
            <a:prstGeom prst="rect">
              <a:avLst/>
            </a:prstGeom>
            <a:noFill/>
          </p:spPr>
          <p:txBody>
            <a:bodyPr wrap="square" rtlCol="0">
              <a:spAutoFit/>
            </a:bodyPr>
            <a:lstStyle/>
            <a:p>
              <a:r>
                <a:rPr lang="en-US">
                  <a:solidFill>
                    <a:schemeClr val="tx1">
                      <a:lumMod val="75000"/>
                      <a:lumOff val="25000"/>
                    </a:schemeClr>
                  </a:solidFill>
                </a:rPr>
                <a:t>Key commitment theory</a:t>
              </a:r>
            </a:p>
            <a:p>
              <a:r>
                <a:rPr lang="en-US">
                  <a:solidFill>
                    <a:schemeClr val="tx1">
                      <a:lumMod val="50000"/>
                      <a:lumOff val="50000"/>
                    </a:schemeClr>
                  </a:solidFill>
                </a:rPr>
                <a:t>[FOR17, GLR17]</a:t>
              </a:r>
            </a:p>
          </p:txBody>
        </p:sp>
        <p:grpSp>
          <p:nvGrpSpPr>
            <p:cNvPr id="53" name="Group 52">
              <a:extLst>
                <a:ext uri="{FF2B5EF4-FFF2-40B4-BE49-F238E27FC236}">
                  <a16:creationId xmlns:a16="http://schemas.microsoft.com/office/drawing/2014/main" id="{554D4DA0-CFCE-6065-D8B4-5A62F39BCE53}"/>
                </a:ext>
              </a:extLst>
            </p:cNvPr>
            <p:cNvGrpSpPr/>
            <p:nvPr/>
          </p:nvGrpSpPr>
          <p:grpSpPr>
            <a:xfrm>
              <a:off x="1191805" y="4164848"/>
              <a:ext cx="904935" cy="605596"/>
              <a:chOff x="1257062" y="3441069"/>
              <a:chExt cx="904935" cy="605596"/>
            </a:xfrm>
          </p:grpSpPr>
          <p:cxnSp>
            <p:nvCxnSpPr>
              <p:cNvPr id="54" name="Straight Connector 53">
                <a:extLst>
                  <a:ext uri="{FF2B5EF4-FFF2-40B4-BE49-F238E27FC236}">
                    <a16:creationId xmlns:a16="http://schemas.microsoft.com/office/drawing/2014/main" id="{0917A6BC-5872-70EF-6F39-795EC7593D72}"/>
                  </a:ext>
                </a:extLst>
              </p:cNvPr>
              <p:cNvCxnSpPr>
                <a:cxnSpLocks/>
              </p:cNvCxnSpPr>
              <p:nvPr/>
            </p:nvCxnSpPr>
            <p:spPr>
              <a:xfrm>
                <a:off x="1709530" y="3441069"/>
                <a:ext cx="0" cy="27403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0F41532-C0DE-D93D-E394-5E71683070E8}"/>
                  </a:ext>
                </a:extLst>
              </p:cNvPr>
              <p:cNvSpPr txBox="1"/>
              <p:nvPr/>
            </p:nvSpPr>
            <p:spPr>
              <a:xfrm>
                <a:off x="1257062" y="3677333"/>
                <a:ext cx="904935" cy="369332"/>
              </a:xfrm>
              <a:prstGeom prst="rect">
                <a:avLst/>
              </a:prstGeom>
              <a:noFill/>
            </p:spPr>
            <p:txBody>
              <a:bodyPr wrap="square" rtlCol="0">
                <a:spAutoFit/>
              </a:bodyPr>
              <a:lstStyle/>
              <a:p>
                <a:pPr algn="ctr"/>
                <a:r>
                  <a:rPr lang="en-US">
                    <a:solidFill>
                      <a:schemeClr val="tx1">
                        <a:lumMod val="75000"/>
                        <a:lumOff val="25000"/>
                      </a:schemeClr>
                    </a:solidFill>
                  </a:rPr>
                  <a:t>2017</a:t>
                </a:r>
                <a:endParaRPr lang="en-CA">
                  <a:solidFill>
                    <a:schemeClr val="tx1">
                      <a:lumMod val="75000"/>
                      <a:lumOff val="25000"/>
                    </a:schemeClr>
                  </a:solidFill>
                </a:endParaRPr>
              </a:p>
            </p:txBody>
          </p:sp>
        </p:grpSp>
      </p:grpSp>
      <p:grpSp>
        <p:nvGrpSpPr>
          <p:cNvPr id="92" name="Group 91">
            <a:extLst>
              <a:ext uri="{FF2B5EF4-FFF2-40B4-BE49-F238E27FC236}">
                <a16:creationId xmlns:a16="http://schemas.microsoft.com/office/drawing/2014/main" id="{40E49AA3-A066-D2D3-DA85-AC04DAF93745}"/>
              </a:ext>
            </a:extLst>
          </p:cNvPr>
          <p:cNvGrpSpPr/>
          <p:nvPr/>
        </p:nvGrpSpPr>
        <p:grpSpPr>
          <a:xfrm>
            <a:off x="7391401" y="3096957"/>
            <a:ext cx="2266229" cy="1673487"/>
            <a:chOff x="7391401" y="3096957"/>
            <a:chExt cx="2266229" cy="1673487"/>
          </a:xfrm>
        </p:grpSpPr>
        <p:sp>
          <p:nvSpPr>
            <p:cNvPr id="60" name="TextBox 59">
              <a:extLst>
                <a:ext uri="{FF2B5EF4-FFF2-40B4-BE49-F238E27FC236}">
                  <a16:creationId xmlns:a16="http://schemas.microsoft.com/office/drawing/2014/main" id="{17899F12-A848-5A6B-31A5-CE61A382ACC6}"/>
                </a:ext>
              </a:extLst>
            </p:cNvPr>
            <p:cNvSpPr txBox="1"/>
            <p:nvPr/>
          </p:nvSpPr>
          <p:spPr>
            <a:xfrm>
              <a:off x="7391401" y="3096957"/>
              <a:ext cx="2266229" cy="923330"/>
            </a:xfrm>
            <a:prstGeom prst="rect">
              <a:avLst/>
            </a:prstGeom>
            <a:noFill/>
          </p:spPr>
          <p:txBody>
            <a:bodyPr wrap="square" rtlCol="0">
              <a:spAutoFit/>
            </a:bodyPr>
            <a:lstStyle/>
            <a:p>
              <a:r>
                <a:rPr lang="en-US">
                  <a:solidFill>
                    <a:schemeClr val="tx1">
                      <a:lumMod val="75000"/>
                      <a:lumOff val="25000"/>
                    </a:schemeClr>
                  </a:solidFill>
                </a:rPr>
                <a:t>Context commitment theory</a:t>
              </a:r>
            </a:p>
            <a:p>
              <a:r>
                <a:rPr lang="en-US">
                  <a:solidFill>
                    <a:schemeClr val="tx1">
                      <a:lumMod val="50000"/>
                      <a:lumOff val="50000"/>
                    </a:schemeClr>
                  </a:solidFill>
                </a:rPr>
                <a:t>[BH22,CR22,MLGR23]</a:t>
              </a:r>
            </a:p>
          </p:txBody>
        </p:sp>
        <p:grpSp>
          <p:nvGrpSpPr>
            <p:cNvPr id="61" name="Group 60">
              <a:extLst>
                <a:ext uri="{FF2B5EF4-FFF2-40B4-BE49-F238E27FC236}">
                  <a16:creationId xmlns:a16="http://schemas.microsoft.com/office/drawing/2014/main" id="{DDF04032-09D8-2D90-83F9-DFA6D98E00AA}"/>
                </a:ext>
              </a:extLst>
            </p:cNvPr>
            <p:cNvGrpSpPr/>
            <p:nvPr/>
          </p:nvGrpSpPr>
          <p:grpSpPr>
            <a:xfrm>
              <a:off x="8072047" y="4164848"/>
              <a:ext cx="904935" cy="605596"/>
              <a:chOff x="1257062" y="3441069"/>
              <a:chExt cx="904935" cy="605596"/>
            </a:xfrm>
          </p:grpSpPr>
          <p:cxnSp>
            <p:nvCxnSpPr>
              <p:cNvPr id="62" name="Straight Connector 61">
                <a:extLst>
                  <a:ext uri="{FF2B5EF4-FFF2-40B4-BE49-F238E27FC236}">
                    <a16:creationId xmlns:a16="http://schemas.microsoft.com/office/drawing/2014/main" id="{617A864A-82BE-7F9B-5195-9BEC6E0C822A}"/>
                  </a:ext>
                </a:extLst>
              </p:cNvPr>
              <p:cNvCxnSpPr>
                <a:cxnSpLocks/>
              </p:cNvCxnSpPr>
              <p:nvPr/>
            </p:nvCxnSpPr>
            <p:spPr>
              <a:xfrm>
                <a:off x="1709530" y="3441069"/>
                <a:ext cx="0" cy="27403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F3165C1A-C791-17A0-B34E-3ACC6D4714B4}"/>
                  </a:ext>
                </a:extLst>
              </p:cNvPr>
              <p:cNvSpPr txBox="1"/>
              <p:nvPr/>
            </p:nvSpPr>
            <p:spPr>
              <a:xfrm>
                <a:off x="1257062" y="3677333"/>
                <a:ext cx="904935" cy="369332"/>
              </a:xfrm>
              <a:prstGeom prst="rect">
                <a:avLst/>
              </a:prstGeom>
              <a:noFill/>
            </p:spPr>
            <p:txBody>
              <a:bodyPr wrap="square" rtlCol="0">
                <a:spAutoFit/>
              </a:bodyPr>
              <a:lstStyle/>
              <a:p>
                <a:pPr algn="ctr"/>
                <a:r>
                  <a:rPr lang="en-US">
                    <a:solidFill>
                      <a:schemeClr val="tx1">
                        <a:lumMod val="75000"/>
                        <a:lumOff val="25000"/>
                      </a:schemeClr>
                    </a:solidFill>
                  </a:rPr>
                  <a:t>2022</a:t>
                </a:r>
                <a:endParaRPr lang="en-CA">
                  <a:solidFill>
                    <a:schemeClr val="tx1">
                      <a:lumMod val="75000"/>
                      <a:lumOff val="25000"/>
                    </a:schemeClr>
                  </a:solidFill>
                </a:endParaRPr>
              </a:p>
            </p:txBody>
          </p:sp>
        </p:grpSp>
      </p:grpSp>
      <p:grpSp>
        <p:nvGrpSpPr>
          <p:cNvPr id="93" name="Group 92">
            <a:extLst>
              <a:ext uri="{FF2B5EF4-FFF2-40B4-BE49-F238E27FC236}">
                <a16:creationId xmlns:a16="http://schemas.microsoft.com/office/drawing/2014/main" id="{19B0A34F-AF58-0CBF-04F3-9AE6D5C03A1F}"/>
              </a:ext>
            </a:extLst>
          </p:cNvPr>
          <p:cNvGrpSpPr/>
          <p:nvPr/>
        </p:nvGrpSpPr>
        <p:grpSpPr>
          <a:xfrm>
            <a:off x="10269700" y="3808503"/>
            <a:ext cx="904935" cy="961941"/>
            <a:chOff x="10269700" y="3808503"/>
            <a:chExt cx="904935" cy="961941"/>
          </a:xfrm>
        </p:grpSpPr>
        <p:sp>
          <p:nvSpPr>
            <p:cNvPr id="84" name="TextBox 83">
              <a:extLst>
                <a:ext uri="{FF2B5EF4-FFF2-40B4-BE49-F238E27FC236}">
                  <a16:creationId xmlns:a16="http://schemas.microsoft.com/office/drawing/2014/main" id="{EF516434-8869-37F9-ABA0-4DF06670296B}"/>
                </a:ext>
              </a:extLst>
            </p:cNvPr>
            <p:cNvSpPr txBox="1"/>
            <p:nvPr/>
          </p:nvSpPr>
          <p:spPr>
            <a:xfrm>
              <a:off x="10421671" y="3808503"/>
              <a:ext cx="599093" cy="369332"/>
            </a:xfrm>
            <a:prstGeom prst="rect">
              <a:avLst/>
            </a:prstGeom>
            <a:noFill/>
          </p:spPr>
          <p:txBody>
            <a:bodyPr wrap="square" rtlCol="0">
              <a:spAutoFit/>
            </a:bodyPr>
            <a:lstStyle/>
            <a:p>
              <a:pPr algn="ctr"/>
              <a:r>
                <a:rPr lang="en-US">
                  <a:solidFill>
                    <a:schemeClr val="tx1">
                      <a:lumMod val="75000"/>
                      <a:lumOff val="25000"/>
                    </a:schemeClr>
                  </a:solidFill>
                </a:rPr>
                <a:t>???</a:t>
              </a:r>
              <a:endParaRPr lang="en-US">
                <a:solidFill>
                  <a:schemeClr val="tx1">
                    <a:lumMod val="50000"/>
                    <a:lumOff val="50000"/>
                  </a:schemeClr>
                </a:solidFill>
              </a:endParaRPr>
            </a:p>
          </p:txBody>
        </p:sp>
        <p:grpSp>
          <p:nvGrpSpPr>
            <p:cNvPr id="85" name="Group 84">
              <a:extLst>
                <a:ext uri="{FF2B5EF4-FFF2-40B4-BE49-F238E27FC236}">
                  <a16:creationId xmlns:a16="http://schemas.microsoft.com/office/drawing/2014/main" id="{7F6F603C-309B-C633-0ADB-1A73839C77ED}"/>
                </a:ext>
              </a:extLst>
            </p:cNvPr>
            <p:cNvGrpSpPr/>
            <p:nvPr/>
          </p:nvGrpSpPr>
          <p:grpSpPr>
            <a:xfrm>
              <a:off x="10269700" y="4164848"/>
              <a:ext cx="904935" cy="605596"/>
              <a:chOff x="1257062" y="3441069"/>
              <a:chExt cx="904935" cy="605596"/>
            </a:xfrm>
          </p:grpSpPr>
          <p:cxnSp>
            <p:nvCxnSpPr>
              <p:cNvPr id="86" name="Straight Connector 85">
                <a:extLst>
                  <a:ext uri="{FF2B5EF4-FFF2-40B4-BE49-F238E27FC236}">
                    <a16:creationId xmlns:a16="http://schemas.microsoft.com/office/drawing/2014/main" id="{0A5F4BF4-DDB3-06A0-7CDF-0E0106085C81}"/>
                  </a:ext>
                </a:extLst>
              </p:cNvPr>
              <p:cNvCxnSpPr>
                <a:cxnSpLocks/>
              </p:cNvCxnSpPr>
              <p:nvPr/>
            </p:nvCxnSpPr>
            <p:spPr>
              <a:xfrm>
                <a:off x="1709530" y="3441069"/>
                <a:ext cx="0" cy="27403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ABB11B69-2484-31F6-0AA7-317728A8400F}"/>
                  </a:ext>
                </a:extLst>
              </p:cNvPr>
              <p:cNvSpPr txBox="1"/>
              <p:nvPr/>
            </p:nvSpPr>
            <p:spPr>
              <a:xfrm>
                <a:off x="1257062" y="3677333"/>
                <a:ext cx="904935" cy="369332"/>
              </a:xfrm>
              <a:prstGeom prst="rect">
                <a:avLst/>
              </a:prstGeom>
              <a:noFill/>
            </p:spPr>
            <p:txBody>
              <a:bodyPr wrap="square" rtlCol="0">
                <a:spAutoFit/>
              </a:bodyPr>
              <a:lstStyle/>
              <a:p>
                <a:pPr algn="ctr"/>
                <a:r>
                  <a:rPr lang="en-US">
                    <a:solidFill>
                      <a:schemeClr val="tx1">
                        <a:lumMod val="75000"/>
                        <a:lumOff val="25000"/>
                      </a:schemeClr>
                    </a:solidFill>
                  </a:rPr>
                  <a:t>Future</a:t>
                </a:r>
                <a:endParaRPr lang="en-CA">
                  <a:solidFill>
                    <a:schemeClr val="tx1">
                      <a:lumMod val="75000"/>
                      <a:lumOff val="25000"/>
                    </a:schemeClr>
                  </a:solidFill>
                </a:endParaRPr>
              </a:p>
            </p:txBody>
          </p:sp>
        </p:grpSp>
      </p:grpSp>
    </p:spTree>
    <p:custDataLst>
      <p:tags r:id="rId1"/>
    </p:custDataLst>
    <p:extLst>
      <p:ext uri="{BB962C8B-B14F-4D97-AF65-F5344CB8AC3E}">
        <p14:creationId xmlns:p14="http://schemas.microsoft.com/office/powerpoint/2010/main" val="274335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0EE33D-F0B5-4D37-5F36-3DD5F649E51E}"/>
              </a:ext>
            </a:extLst>
          </p:cNvPr>
          <p:cNvSpPr>
            <a:spLocks noGrp="1"/>
          </p:cNvSpPr>
          <p:nvPr>
            <p:ph type="title"/>
          </p:nvPr>
        </p:nvSpPr>
        <p:spPr/>
        <p:txBody>
          <a:bodyPr/>
          <a:lstStyle/>
          <a:p>
            <a:r>
              <a:rPr lang="en-US"/>
              <a:t>Some Proposals for Context Commitment</a:t>
            </a:r>
            <a:endParaRPr lang="en-CA"/>
          </a:p>
        </p:txBody>
      </p:sp>
      <p:sp>
        <p:nvSpPr>
          <p:cNvPr id="2" name="Slide Number Placeholder 1">
            <a:extLst>
              <a:ext uri="{FF2B5EF4-FFF2-40B4-BE49-F238E27FC236}">
                <a16:creationId xmlns:a16="http://schemas.microsoft.com/office/drawing/2014/main" id="{57B1704C-F646-E3E7-9223-3BB4E516E7EA}"/>
              </a:ext>
            </a:extLst>
          </p:cNvPr>
          <p:cNvSpPr>
            <a:spLocks noGrp="1"/>
          </p:cNvSpPr>
          <p:nvPr>
            <p:ph type="sldNum" sz="quarter" idx="12"/>
          </p:nvPr>
        </p:nvSpPr>
        <p:spPr/>
        <p:txBody>
          <a:bodyPr/>
          <a:lstStyle/>
          <a:p>
            <a:fld id="{6D0B039C-C501-4130-90A9-BBE01EFE398C}" type="slidenum">
              <a:rPr lang="en-CA" smtClean="0"/>
              <a:t>21</a:t>
            </a:fld>
            <a:endParaRPr lang="en-CA"/>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9F0EA3F-6862-F414-17FA-63C99B0FB6E0}"/>
                  </a:ext>
                </a:extLst>
              </p:cNvPr>
              <p:cNvSpPr/>
              <p:nvPr/>
            </p:nvSpPr>
            <p:spPr>
              <a:xfrm>
                <a:off x="8448651" y="1529391"/>
                <a:ext cx="3432358" cy="1419213"/>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182880" tIns="182880" rIns="182880" bIns="182880" rtlCol="0" anchor="ctr" anchorCtr="0"/>
              <a:lstStyle/>
              <a:p>
                <a14:m>
                  <m:oMath xmlns:m="http://schemas.openxmlformats.org/officeDocument/2006/math">
                    <m:r>
                      <a:rPr lang="en-US" sz="2000" b="0" i="1" smtClean="0">
                        <a:solidFill>
                          <a:srgbClr val="00B0F0"/>
                        </a:solidFill>
                        <a:latin typeface="Cambria Math" panose="02040503050406030204" pitchFamily="18" charset="0"/>
                      </a:rPr>
                      <m:t>+</m:t>
                    </m:r>
                    <m:r>
                      <a:rPr lang="en-US" sz="2000" b="0" i="1" smtClean="0">
                        <a:solidFill>
                          <a:schemeClr val="tx1">
                            <a:lumMod val="75000"/>
                            <a:lumOff val="25000"/>
                          </a:schemeClr>
                        </a:solidFill>
                        <a:latin typeface="Cambria Math" panose="02040503050406030204" pitchFamily="18" charset="0"/>
                      </a:rPr>
                      <m:t> </m:t>
                    </m:r>
                  </m:oMath>
                </a14:m>
                <a:r>
                  <a:rPr lang="en-CA" sz="2000">
                    <a:solidFill>
                      <a:schemeClr val="tx1">
                        <a:lumMod val="75000"/>
                        <a:lumOff val="25000"/>
                      </a:schemeClr>
                    </a:solidFill>
                  </a:rPr>
                  <a:t>Simple, prevents attacks</a:t>
                </a:r>
              </a:p>
              <a:p>
                <a14:m>
                  <m:oMath xmlns:m="http://schemas.openxmlformats.org/officeDocument/2006/math">
                    <m:r>
                      <a:rPr lang="en-US" sz="2000" b="0" i="1" smtClean="0">
                        <a:solidFill>
                          <a:srgbClr val="FF0000"/>
                        </a:solidFill>
                        <a:latin typeface="Cambria Math" panose="02040503050406030204" pitchFamily="18" charset="0"/>
                      </a:rPr>
                      <m:t>−</m:t>
                    </m:r>
                    <m:r>
                      <a:rPr lang="en-US" sz="2000" i="1">
                        <a:solidFill>
                          <a:schemeClr val="tx1">
                            <a:lumMod val="75000"/>
                            <a:lumOff val="25000"/>
                          </a:schemeClr>
                        </a:solidFill>
                        <a:latin typeface="Cambria Math" panose="02040503050406030204" pitchFamily="18" charset="0"/>
                      </a:rPr>
                      <m:t> </m:t>
                    </m:r>
                  </m:oMath>
                </a14:m>
                <a:r>
                  <a:rPr lang="en-CA" sz="2000">
                    <a:solidFill>
                      <a:schemeClr val="tx1">
                        <a:lumMod val="75000"/>
                        <a:lumOff val="25000"/>
                      </a:schemeClr>
                    </a:solidFill>
                  </a:rPr>
                  <a:t>Longer ciphertexts</a:t>
                </a:r>
              </a:p>
              <a:p>
                <a14:m>
                  <m:oMath xmlns:m="http://schemas.openxmlformats.org/officeDocument/2006/math">
                    <m:r>
                      <a:rPr lang="en-US" sz="2000" b="0" i="1" smtClean="0">
                        <a:solidFill>
                          <a:srgbClr val="FF0000"/>
                        </a:solidFill>
                        <a:latin typeface="Cambria Math" panose="02040503050406030204" pitchFamily="18" charset="0"/>
                      </a:rPr>
                      <m:t>−</m:t>
                    </m:r>
                  </m:oMath>
                </a14:m>
                <a:r>
                  <a:rPr lang="en-CA" sz="2000">
                    <a:solidFill>
                      <a:schemeClr val="tx1">
                        <a:lumMod val="75000"/>
                        <a:lumOff val="25000"/>
                      </a:schemeClr>
                    </a:solidFill>
                  </a:rPr>
                  <a:t> Slow for large A</a:t>
                </a:r>
              </a:p>
              <a:p>
                <a14:m>
                  <m:oMath xmlns:m="http://schemas.openxmlformats.org/officeDocument/2006/math">
                    <m:r>
                      <a:rPr lang="en-US" sz="2000" i="1">
                        <a:solidFill>
                          <a:srgbClr val="FF0000"/>
                        </a:solidFill>
                        <a:latin typeface="Cambria Math" panose="02040503050406030204" pitchFamily="18" charset="0"/>
                      </a:rPr>
                      <m:t>−</m:t>
                    </m:r>
                  </m:oMath>
                </a14:m>
                <a:r>
                  <a:rPr lang="en-CA" sz="2000">
                    <a:solidFill>
                      <a:schemeClr val="tx1">
                        <a:lumMod val="75000"/>
                        <a:lumOff val="25000"/>
                      </a:schemeClr>
                    </a:solidFill>
                  </a:rPr>
                  <a:t> Multiple primitives</a:t>
                </a:r>
              </a:p>
            </p:txBody>
          </p:sp>
        </mc:Choice>
        <mc:Fallback xmlns="">
          <p:sp>
            <p:nvSpPr>
              <p:cNvPr id="10" name="Rectangle 9">
                <a:extLst>
                  <a:ext uri="{FF2B5EF4-FFF2-40B4-BE49-F238E27FC236}">
                    <a16:creationId xmlns:a16="http://schemas.microsoft.com/office/drawing/2014/main" id="{09F0EA3F-6862-F414-17FA-63C99B0FB6E0}"/>
                  </a:ext>
                </a:extLst>
              </p:cNvPr>
              <p:cNvSpPr>
                <a:spLocks noRot="1" noChangeAspect="1" noMove="1" noResize="1" noEditPoints="1" noAdjustHandles="1" noChangeArrowheads="1" noChangeShapeType="1" noTextEdit="1"/>
              </p:cNvSpPr>
              <p:nvPr/>
            </p:nvSpPr>
            <p:spPr>
              <a:xfrm>
                <a:off x="8448651" y="1529391"/>
                <a:ext cx="3432358" cy="1419213"/>
              </a:xfrm>
              <a:prstGeom prst="rect">
                <a:avLst/>
              </a:prstGeom>
              <a:blipFill>
                <a:blip r:embed="rId4"/>
                <a:stretch>
                  <a:fillRect b="-3540"/>
                </a:stretch>
              </a:blipFill>
              <a:ln w="9525" cap="flat" cmpd="sng" algn="ctr">
                <a:solidFill>
                  <a:schemeClr val="accent4"/>
                </a:solidFill>
                <a:prstDash val="solid"/>
                <a:round/>
                <a:headEnd type="none" w="med" len="med"/>
                <a:tailEnd type="none" w="med" len="med"/>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98228036-93A3-7DD5-6B73-8D23EF79D681}"/>
              </a:ext>
            </a:extLst>
          </p:cNvPr>
          <p:cNvSpPr txBox="1"/>
          <p:nvPr/>
        </p:nvSpPr>
        <p:spPr>
          <a:xfrm>
            <a:off x="671907" y="1638447"/>
            <a:ext cx="3433312" cy="1200329"/>
          </a:xfrm>
          <a:prstGeom prst="rect">
            <a:avLst/>
          </a:prstGeom>
          <a:noFill/>
        </p:spPr>
        <p:txBody>
          <a:bodyPr wrap="none" rtlCol="0">
            <a:spAutoFit/>
          </a:bodyPr>
          <a:lstStyle/>
          <a:p>
            <a:r>
              <a:rPr lang="en-US" sz="2400" b="1">
                <a:solidFill>
                  <a:schemeClr val="tx1">
                    <a:lumMod val="75000"/>
                    <a:lumOff val="25000"/>
                  </a:schemeClr>
                </a:solidFill>
              </a:rPr>
              <a:t>Context hashing:</a:t>
            </a:r>
          </a:p>
          <a:p>
            <a:r>
              <a:rPr lang="en-US" sz="2400">
                <a:solidFill>
                  <a:schemeClr val="tx1">
                    <a:lumMod val="75000"/>
                    <a:lumOff val="25000"/>
                  </a:schemeClr>
                </a:solidFill>
              </a:rPr>
              <a:t>Append CR hash H(K,N,A) </a:t>
            </a:r>
          </a:p>
          <a:p>
            <a:r>
              <a:rPr lang="en-US" sz="2400">
                <a:solidFill>
                  <a:schemeClr val="tx1">
                    <a:lumMod val="75000"/>
                    <a:lumOff val="25000"/>
                  </a:schemeClr>
                </a:solidFill>
              </a:rPr>
              <a:t>to ciphertext</a:t>
            </a:r>
          </a:p>
        </p:txBody>
      </p:sp>
      <p:sp>
        <p:nvSpPr>
          <p:cNvPr id="14" name="TextBox 13">
            <a:extLst>
              <a:ext uri="{FF2B5EF4-FFF2-40B4-BE49-F238E27FC236}">
                <a16:creationId xmlns:a16="http://schemas.microsoft.com/office/drawing/2014/main" id="{56C6E06D-4D63-CC7E-0B46-A7977C8900C6}"/>
              </a:ext>
            </a:extLst>
          </p:cNvPr>
          <p:cNvSpPr txBox="1"/>
          <p:nvPr/>
        </p:nvSpPr>
        <p:spPr>
          <a:xfrm>
            <a:off x="4591960" y="1690688"/>
            <a:ext cx="3086742" cy="830997"/>
          </a:xfrm>
          <a:prstGeom prst="rect">
            <a:avLst/>
          </a:prstGeom>
          <a:noFill/>
        </p:spPr>
        <p:txBody>
          <a:bodyPr wrap="none" rtlCol="0">
            <a:spAutoFit/>
          </a:bodyPr>
          <a:lstStyle/>
          <a:p>
            <a:r>
              <a:rPr lang="pt-BR" sz="2400" b="1" i="0" u="none" strike="noStrike">
                <a:solidFill>
                  <a:schemeClr val="accent4"/>
                </a:solidFill>
                <a:effectLst/>
              </a:rPr>
              <a:t>C</a:t>
            </a:r>
            <a:r>
              <a:rPr lang="pt-BR" sz="2400" b="0" i="0" u="none" strike="noStrike">
                <a:solidFill>
                  <a:srgbClr val="000000"/>
                </a:solidFill>
                <a:effectLst/>
              </a:rPr>
              <a:t> = </a:t>
            </a:r>
            <a:r>
              <a:rPr lang="pt-BR" sz="2400" b="0" i="0" u="none" strike="noStrike" err="1">
                <a:solidFill>
                  <a:srgbClr val="000000"/>
                </a:solidFill>
                <a:effectLst/>
              </a:rPr>
              <a:t>AEAD.Enc</a:t>
            </a:r>
            <a:r>
              <a:rPr lang="pt-BR" sz="2400" b="0" i="0" u="none" strike="noStrike">
                <a:solidFill>
                  <a:srgbClr val="000000"/>
                </a:solidFill>
                <a:effectLst/>
              </a:rPr>
              <a:t>(</a:t>
            </a:r>
            <a:r>
              <a:rPr lang="pt-BR" sz="2400" b="1" i="0" u="none" strike="noStrike">
                <a:solidFill>
                  <a:schemeClr val="accent4"/>
                </a:solidFill>
                <a:effectLst/>
              </a:rPr>
              <a:t>K</a:t>
            </a:r>
            <a:r>
              <a:rPr lang="pt-BR" sz="2400" b="0" i="0" u="none" strike="noStrike">
                <a:solidFill>
                  <a:srgbClr val="000000"/>
                </a:solidFill>
                <a:effectLst/>
              </a:rPr>
              <a:t>,</a:t>
            </a:r>
            <a:r>
              <a:rPr lang="pt-BR" sz="2400" b="1" i="0" u="none" strike="noStrike">
                <a:solidFill>
                  <a:schemeClr val="accent4"/>
                </a:solidFill>
                <a:effectLst/>
              </a:rPr>
              <a:t>N</a:t>
            </a:r>
            <a:r>
              <a:rPr lang="pt-BR" sz="2400" b="0" i="0" u="none" strike="noStrike">
                <a:solidFill>
                  <a:srgbClr val="000000"/>
                </a:solidFill>
                <a:effectLst/>
              </a:rPr>
              <a:t>,</a:t>
            </a:r>
            <a:r>
              <a:rPr lang="pt-BR" sz="2400" b="1" i="0" u="none" strike="noStrike">
                <a:solidFill>
                  <a:schemeClr val="accent4"/>
                </a:solidFill>
                <a:effectLst/>
              </a:rPr>
              <a:t>A</a:t>
            </a:r>
            <a:r>
              <a:rPr lang="pt-BR" sz="2400" b="0" i="0" u="none" strike="noStrike">
                <a:solidFill>
                  <a:srgbClr val="000000"/>
                </a:solidFill>
                <a:effectLst/>
              </a:rPr>
              <a:t>,</a:t>
            </a:r>
            <a:r>
              <a:rPr lang="pt-BR" sz="2400" b="1" i="0" u="none" strike="noStrike">
                <a:solidFill>
                  <a:schemeClr val="accent4"/>
                </a:solidFill>
                <a:effectLst/>
              </a:rPr>
              <a:t>M</a:t>
            </a:r>
            <a:r>
              <a:rPr lang="pt-BR" sz="2400" b="0" i="0" u="none" strike="noStrike">
                <a:solidFill>
                  <a:srgbClr val="000000"/>
                </a:solidFill>
                <a:effectLst/>
              </a:rPr>
              <a:t>)</a:t>
            </a:r>
            <a:endParaRPr lang="pt-BR" sz="2400">
              <a:effectLst/>
            </a:endParaRPr>
          </a:p>
          <a:p>
            <a:r>
              <a:rPr lang="en-US" sz="2400"/>
              <a:t>Output H(K,N,A) </a:t>
            </a:r>
            <a:r>
              <a:rPr lang="pt-BR" sz="2400">
                <a:solidFill>
                  <a:srgbClr val="000000"/>
                </a:solidFill>
              </a:rPr>
              <a:t>‖</a:t>
            </a:r>
            <a:r>
              <a:rPr lang="en-US" sz="2400"/>
              <a:t> </a:t>
            </a:r>
            <a:r>
              <a:rPr lang="pt-BR" sz="2400" b="1" i="0" u="none" strike="noStrike">
                <a:solidFill>
                  <a:schemeClr val="accent4"/>
                </a:solidFill>
                <a:effectLst/>
              </a:rPr>
              <a:t>C</a:t>
            </a:r>
            <a:endParaRPr lang="en-US" sz="2400"/>
          </a:p>
        </p:txBody>
      </p:sp>
      <p:sp>
        <p:nvSpPr>
          <p:cNvPr id="23" name="TextBox 22">
            <a:extLst>
              <a:ext uri="{FF2B5EF4-FFF2-40B4-BE49-F238E27FC236}">
                <a16:creationId xmlns:a16="http://schemas.microsoft.com/office/drawing/2014/main" id="{AC9127DB-C04E-FB84-EB4A-BBD122995284}"/>
              </a:ext>
            </a:extLst>
          </p:cNvPr>
          <p:cNvSpPr txBox="1"/>
          <p:nvPr/>
        </p:nvSpPr>
        <p:spPr>
          <a:xfrm>
            <a:off x="671907" y="3306190"/>
            <a:ext cx="4039793" cy="1200329"/>
          </a:xfrm>
          <a:prstGeom prst="rect">
            <a:avLst/>
          </a:prstGeom>
          <a:noFill/>
        </p:spPr>
        <p:txBody>
          <a:bodyPr wrap="square" rtlCol="0">
            <a:spAutoFit/>
          </a:bodyPr>
          <a:lstStyle/>
          <a:p>
            <a:r>
              <a:rPr lang="en-US" sz="2400" b="1">
                <a:solidFill>
                  <a:schemeClr val="tx1">
                    <a:lumMod val="75000"/>
                    <a:lumOff val="25000"/>
                  </a:schemeClr>
                </a:solidFill>
              </a:rPr>
              <a:t>CTX construction</a:t>
            </a:r>
            <a:r>
              <a:rPr lang="en-US" sz="2400" b="1">
                <a:solidFill>
                  <a:schemeClr val="tx1">
                    <a:lumMod val="50000"/>
                    <a:lumOff val="50000"/>
                  </a:schemeClr>
                </a:solidFill>
              </a:rPr>
              <a:t> [CR22]</a:t>
            </a:r>
            <a:r>
              <a:rPr lang="en-US" sz="2400" b="1">
                <a:solidFill>
                  <a:schemeClr val="tx1">
                    <a:lumMod val="75000"/>
                    <a:lumOff val="25000"/>
                  </a:schemeClr>
                </a:solidFill>
              </a:rPr>
              <a:t>:</a:t>
            </a:r>
          </a:p>
          <a:p>
            <a:r>
              <a:rPr lang="en-US" sz="2400">
                <a:solidFill>
                  <a:schemeClr val="tx1">
                    <a:lumMod val="75000"/>
                    <a:lumOff val="25000"/>
                  </a:schemeClr>
                </a:solidFill>
              </a:rPr>
              <a:t>Append CR hash of context and tag (saves space)</a:t>
            </a:r>
          </a:p>
        </p:txBody>
      </p:sp>
      <p:sp>
        <p:nvSpPr>
          <p:cNvPr id="31" name="TextBox 30">
            <a:extLst>
              <a:ext uri="{FF2B5EF4-FFF2-40B4-BE49-F238E27FC236}">
                <a16:creationId xmlns:a16="http://schemas.microsoft.com/office/drawing/2014/main" id="{22B526C3-AF98-D1E2-0CC4-A465AFDEB850}"/>
              </a:ext>
            </a:extLst>
          </p:cNvPr>
          <p:cNvSpPr txBox="1"/>
          <p:nvPr/>
        </p:nvSpPr>
        <p:spPr>
          <a:xfrm>
            <a:off x="4591960" y="3306190"/>
            <a:ext cx="3371885" cy="830997"/>
          </a:xfrm>
          <a:prstGeom prst="rect">
            <a:avLst/>
          </a:prstGeom>
          <a:noFill/>
        </p:spPr>
        <p:txBody>
          <a:bodyPr wrap="none" rtlCol="0">
            <a:spAutoFit/>
          </a:bodyPr>
          <a:lstStyle/>
          <a:p>
            <a:r>
              <a:rPr lang="pt-BR" sz="2400" b="1" i="0" u="none" strike="noStrike">
                <a:solidFill>
                  <a:schemeClr val="accent4"/>
                </a:solidFill>
                <a:effectLst/>
              </a:rPr>
              <a:t>C,T</a:t>
            </a:r>
            <a:r>
              <a:rPr lang="pt-BR" sz="2400" b="0" i="0" u="none" strike="noStrike">
                <a:solidFill>
                  <a:srgbClr val="000000"/>
                </a:solidFill>
                <a:effectLst/>
              </a:rPr>
              <a:t> = </a:t>
            </a:r>
            <a:r>
              <a:rPr lang="pt-BR" sz="2400" b="0" i="0" u="none" strike="noStrike" err="1">
                <a:solidFill>
                  <a:srgbClr val="000000"/>
                </a:solidFill>
                <a:effectLst/>
              </a:rPr>
              <a:t>AEAD.Enc</a:t>
            </a:r>
            <a:r>
              <a:rPr lang="pt-BR" sz="2400" b="0" i="0" u="none" strike="noStrike">
                <a:solidFill>
                  <a:srgbClr val="000000"/>
                </a:solidFill>
                <a:effectLst/>
              </a:rPr>
              <a:t>(</a:t>
            </a:r>
            <a:r>
              <a:rPr lang="pt-BR" sz="2400" b="1" i="0" u="none" strike="noStrike">
                <a:solidFill>
                  <a:schemeClr val="accent4"/>
                </a:solidFill>
                <a:effectLst/>
              </a:rPr>
              <a:t>K</a:t>
            </a:r>
            <a:r>
              <a:rPr lang="pt-BR" sz="2400" b="0" i="0" u="none" strike="noStrike">
                <a:solidFill>
                  <a:srgbClr val="000000"/>
                </a:solidFill>
                <a:effectLst/>
              </a:rPr>
              <a:t>,</a:t>
            </a:r>
            <a:r>
              <a:rPr lang="pt-BR" sz="2400" b="1" i="0" u="none" strike="noStrike">
                <a:solidFill>
                  <a:schemeClr val="accent4"/>
                </a:solidFill>
                <a:effectLst/>
              </a:rPr>
              <a:t>N</a:t>
            </a:r>
            <a:r>
              <a:rPr lang="pt-BR" sz="2400" b="0" i="0" u="none" strike="noStrike">
                <a:solidFill>
                  <a:srgbClr val="000000"/>
                </a:solidFill>
                <a:effectLst/>
              </a:rPr>
              <a:t>,</a:t>
            </a:r>
            <a:r>
              <a:rPr lang="pt-BR" sz="2400" b="1" i="0" u="none" strike="noStrike">
                <a:solidFill>
                  <a:schemeClr val="accent4"/>
                </a:solidFill>
                <a:effectLst/>
              </a:rPr>
              <a:t>A</a:t>
            </a:r>
            <a:r>
              <a:rPr lang="pt-BR" sz="2400" b="0" i="0" u="none" strike="noStrike">
                <a:solidFill>
                  <a:srgbClr val="000000"/>
                </a:solidFill>
                <a:effectLst/>
              </a:rPr>
              <a:t>, </a:t>
            </a:r>
            <a:r>
              <a:rPr lang="pt-BR" sz="2400" b="1" i="0" u="none" strike="noStrike">
                <a:solidFill>
                  <a:schemeClr val="accent4"/>
                </a:solidFill>
                <a:effectLst/>
              </a:rPr>
              <a:t>M</a:t>
            </a:r>
            <a:r>
              <a:rPr lang="pt-BR" sz="2400" b="0" i="0" u="none" strike="noStrike">
                <a:solidFill>
                  <a:srgbClr val="000000"/>
                </a:solidFill>
                <a:effectLst/>
              </a:rPr>
              <a:t>)</a:t>
            </a:r>
          </a:p>
          <a:p>
            <a:r>
              <a:rPr lang="pt-BR" sz="2400">
                <a:solidFill>
                  <a:srgbClr val="000000"/>
                </a:solidFill>
              </a:rPr>
              <a:t>Output H(K,N,A,T) ‖ C</a:t>
            </a:r>
            <a:endParaRPr lang="pt-BR" sz="2400" b="0" i="0" u="none" strike="noStrike">
              <a:solidFill>
                <a:srgbClr val="000000"/>
              </a:solidFill>
              <a:effectLst/>
            </a:endParaRP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F1661B74-ECDB-FCD3-81F4-B972E59CF242}"/>
                  </a:ext>
                </a:extLst>
              </p:cNvPr>
              <p:cNvSpPr/>
              <p:nvPr/>
            </p:nvSpPr>
            <p:spPr>
              <a:xfrm>
                <a:off x="8448651" y="3428852"/>
                <a:ext cx="3432358" cy="1284133"/>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182880" tIns="182880" rIns="182880" bIns="182880" rtlCol="0" anchor="ctr" anchorCtr="0"/>
              <a:lstStyle/>
              <a:p>
                <a14:m>
                  <m:oMath xmlns:m="http://schemas.openxmlformats.org/officeDocument/2006/math">
                    <m:r>
                      <a:rPr lang="en-US" sz="2000" i="1" smtClean="0">
                        <a:solidFill>
                          <a:srgbClr val="00B0F0"/>
                        </a:solidFill>
                        <a:latin typeface="Cambria Math" panose="02040503050406030204" pitchFamily="18" charset="0"/>
                      </a:rPr>
                      <m:t>+</m:t>
                    </m:r>
                    <m:r>
                      <a:rPr lang="en-US" sz="2000" i="1">
                        <a:solidFill>
                          <a:schemeClr val="tx1">
                            <a:lumMod val="75000"/>
                            <a:lumOff val="25000"/>
                          </a:schemeClr>
                        </a:solidFill>
                        <a:latin typeface="Cambria Math" panose="02040503050406030204" pitchFamily="18" charset="0"/>
                      </a:rPr>
                      <m:t> </m:t>
                    </m:r>
                  </m:oMath>
                </a14:m>
                <a:r>
                  <a:rPr lang="en-CA" sz="2000">
                    <a:solidFill>
                      <a:schemeClr val="tx1">
                        <a:lumMod val="75000"/>
                        <a:lumOff val="25000"/>
                      </a:schemeClr>
                    </a:solidFill>
                  </a:rPr>
                  <a:t>Simple, prevents attacks</a:t>
                </a:r>
              </a:p>
              <a:p>
                <a14:m>
                  <m:oMath xmlns:m="http://schemas.openxmlformats.org/officeDocument/2006/math">
                    <m:r>
                      <a:rPr lang="en-US" sz="2000" b="0" i="1" smtClean="0">
                        <a:solidFill>
                          <a:srgbClr val="00B0F0"/>
                        </a:solidFill>
                        <a:latin typeface="Cambria Math" panose="02040503050406030204" pitchFamily="18" charset="0"/>
                      </a:rPr>
                      <m:t>+</m:t>
                    </m:r>
                    <m:r>
                      <a:rPr lang="en-US" sz="2000" i="1">
                        <a:solidFill>
                          <a:schemeClr val="tx1">
                            <a:lumMod val="75000"/>
                            <a:lumOff val="25000"/>
                          </a:schemeClr>
                        </a:solidFill>
                        <a:latin typeface="Cambria Math" panose="02040503050406030204" pitchFamily="18" charset="0"/>
                      </a:rPr>
                      <m:t> </m:t>
                    </m:r>
                  </m:oMath>
                </a14:m>
                <a:r>
                  <a:rPr lang="en-CA" sz="2000">
                    <a:solidFill>
                      <a:schemeClr val="tx1">
                        <a:lumMod val="75000"/>
                        <a:lumOff val="25000"/>
                      </a:schemeClr>
                    </a:solidFill>
                  </a:rPr>
                  <a:t>Optimal length ciphertexts</a:t>
                </a:r>
              </a:p>
              <a:p>
                <a14:m>
                  <m:oMath xmlns:m="http://schemas.openxmlformats.org/officeDocument/2006/math">
                    <m:r>
                      <a:rPr lang="en-US" sz="2000" i="1">
                        <a:solidFill>
                          <a:srgbClr val="FF0000"/>
                        </a:solidFill>
                        <a:latin typeface="Cambria Math" panose="02040503050406030204" pitchFamily="18" charset="0"/>
                      </a:rPr>
                      <m:t>−</m:t>
                    </m:r>
                  </m:oMath>
                </a14:m>
                <a:r>
                  <a:rPr lang="en-CA" sz="2000">
                    <a:solidFill>
                      <a:schemeClr val="tx1">
                        <a:lumMod val="75000"/>
                        <a:lumOff val="25000"/>
                      </a:schemeClr>
                    </a:solidFill>
                  </a:rPr>
                  <a:t> Slow for large A</a:t>
                </a:r>
              </a:p>
              <a:p>
                <a14:m>
                  <m:oMath xmlns:m="http://schemas.openxmlformats.org/officeDocument/2006/math">
                    <m:r>
                      <a:rPr lang="en-US" sz="2000" i="1">
                        <a:solidFill>
                          <a:srgbClr val="FF0000"/>
                        </a:solidFill>
                        <a:latin typeface="Cambria Math" panose="02040503050406030204" pitchFamily="18" charset="0"/>
                      </a:rPr>
                      <m:t>−</m:t>
                    </m:r>
                  </m:oMath>
                </a14:m>
                <a:r>
                  <a:rPr lang="en-CA" sz="2000">
                    <a:solidFill>
                      <a:schemeClr val="tx1">
                        <a:lumMod val="75000"/>
                        <a:lumOff val="25000"/>
                      </a:schemeClr>
                    </a:solidFill>
                  </a:rPr>
                  <a:t> Multiple primitives</a:t>
                </a:r>
              </a:p>
            </p:txBody>
          </p:sp>
        </mc:Choice>
        <mc:Fallback xmlns="">
          <p:sp>
            <p:nvSpPr>
              <p:cNvPr id="33" name="Rectangle 32">
                <a:extLst>
                  <a:ext uri="{FF2B5EF4-FFF2-40B4-BE49-F238E27FC236}">
                    <a16:creationId xmlns:a16="http://schemas.microsoft.com/office/drawing/2014/main" id="{F1661B74-ECDB-FCD3-81F4-B972E59CF242}"/>
                  </a:ext>
                </a:extLst>
              </p:cNvPr>
              <p:cNvSpPr>
                <a:spLocks noRot="1" noChangeAspect="1" noMove="1" noResize="1" noEditPoints="1" noAdjustHandles="1" noChangeArrowheads="1" noChangeShapeType="1" noTextEdit="1"/>
              </p:cNvSpPr>
              <p:nvPr/>
            </p:nvSpPr>
            <p:spPr>
              <a:xfrm>
                <a:off x="8448651" y="3428852"/>
                <a:ext cx="3432358" cy="1284133"/>
              </a:xfrm>
              <a:prstGeom prst="rect">
                <a:avLst/>
              </a:prstGeom>
              <a:blipFill>
                <a:blip r:embed="rId5"/>
                <a:stretch>
                  <a:fillRect t="-2913" b="-8738"/>
                </a:stretch>
              </a:blipFill>
              <a:ln w="9525" cap="flat" cmpd="sng" algn="ctr">
                <a:solidFill>
                  <a:schemeClr val="accent4"/>
                </a:solidFill>
                <a:prstDash val="solid"/>
                <a:round/>
                <a:headEnd type="none" w="med" len="med"/>
                <a:tailEnd type="none" w="med" len="med"/>
              </a:ln>
            </p:spPr>
            <p:txBody>
              <a:bodyPr/>
              <a:lstStyle/>
              <a:p>
                <a:r>
                  <a:rPr lang="en-US">
                    <a:noFill/>
                  </a:rPr>
                  <a:t> </a:t>
                </a:r>
              </a:p>
            </p:txBody>
          </p:sp>
        </mc:Fallback>
      </mc:AlternateContent>
      <p:sp>
        <p:nvSpPr>
          <p:cNvPr id="3" name="TextBox 2">
            <a:extLst>
              <a:ext uri="{FF2B5EF4-FFF2-40B4-BE49-F238E27FC236}">
                <a16:creationId xmlns:a16="http://schemas.microsoft.com/office/drawing/2014/main" id="{5470CCF1-24CB-2202-F4B8-2C6676132849}"/>
              </a:ext>
            </a:extLst>
          </p:cNvPr>
          <p:cNvSpPr txBox="1"/>
          <p:nvPr/>
        </p:nvSpPr>
        <p:spPr>
          <a:xfrm>
            <a:off x="633648" y="4862649"/>
            <a:ext cx="4039793" cy="1569660"/>
          </a:xfrm>
          <a:prstGeom prst="rect">
            <a:avLst/>
          </a:prstGeom>
          <a:noFill/>
        </p:spPr>
        <p:txBody>
          <a:bodyPr wrap="square" rtlCol="0">
            <a:spAutoFit/>
          </a:bodyPr>
          <a:lstStyle/>
          <a:p>
            <a:r>
              <a:rPr lang="en-US" sz="2400" b="1">
                <a:solidFill>
                  <a:schemeClr val="tx1">
                    <a:lumMod val="75000"/>
                    <a:lumOff val="25000"/>
                  </a:schemeClr>
                </a:solidFill>
              </a:rPr>
              <a:t>Hash-based constructions</a:t>
            </a:r>
          </a:p>
          <a:p>
            <a:r>
              <a:rPr lang="en-US" sz="2400" b="1">
                <a:solidFill>
                  <a:schemeClr val="tx1">
                    <a:lumMod val="50000"/>
                    <a:lumOff val="50000"/>
                  </a:schemeClr>
                </a:solidFill>
              </a:rPr>
              <a:t>[BDPA11, DGRW19]</a:t>
            </a:r>
            <a:r>
              <a:rPr lang="en-US" sz="2400" b="1">
                <a:solidFill>
                  <a:schemeClr val="tx1">
                    <a:lumMod val="75000"/>
                    <a:lumOff val="25000"/>
                  </a:schemeClr>
                </a:solidFill>
              </a:rPr>
              <a:t>: </a:t>
            </a:r>
          </a:p>
          <a:p>
            <a:r>
              <a:rPr lang="en-US" sz="2400">
                <a:solidFill>
                  <a:schemeClr val="tx1">
                    <a:lumMod val="75000"/>
                    <a:lumOff val="25000"/>
                  </a:schemeClr>
                </a:solidFill>
              </a:rPr>
              <a:t>Duplex-style that use a single pass of hash function</a:t>
            </a:r>
          </a:p>
        </p:txBody>
      </p:sp>
      <p:sp>
        <p:nvSpPr>
          <p:cNvPr id="5" name="TextBox 4">
            <a:extLst>
              <a:ext uri="{FF2B5EF4-FFF2-40B4-BE49-F238E27FC236}">
                <a16:creationId xmlns:a16="http://schemas.microsoft.com/office/drawing/2014/main" id="{D43FD9E0-B922-BD76-3958-47BC888B2467}"/>
              </a:ext>
            </a:extLst>
          </p:cNvPr>
          <p:cNvSpPr txBox="1"/>
          <p:nvPr/>
        </p:nvSpPr>
        <p:spPr>
          <a:xfrm>
            <a:off x="4591960" y="4821845"/>
            <a:ext cx="2795637" cy="1569660"/>
          </a:xfrm>
          <a:prstGeom prst="rect">
            <a:avLst/>
          </a:prstGeom>
          <a:noFill/>
        </p:spPr>
        <p:txBody>
          <a:bodyPr wrap="none" rtlCol="0">
            <a:spAutoFit/>
          </a:bodyPr>
          <a:lstStyle/>
          <a:p>
            <a:r>
              <a:rPr lang="pt-BR" sz="2400">
                <a:solidFill>
                  <a:srgbClr val="000000"/>
                </a:solidFill>
              </a:rPr>
              <a:t>Init(</a:t>
            </a:r>
            <a:r>
              <a:rPr lang="pt-BR" sz="2400" b="1">
                <a:solidFill>
                  <a:schemeClr val="accent4"/>
                </a:solidFill>
              </a:rPr>
              <a:t>K</a:t>
            </a:r>
            <a:r>
              <a:rPr lang="pt-BR" sz="2400">
                <a:solidFill>
                  <a:srgbClr val="000000"/>
                </a:solidFill>
              </a:rPr>
              <a:t>)</a:t>
            </a:r>
          </a:p>
          <a:p>
            <a:r>
              <a:rPr lang="pt-BR" sz="2400">
                <a:solidFill>
                  <a:srgbClr val="000000"/>
                </a:solidFill>
              </a:rPr>
              <a:t>Absorb(</a:t>
            </a:r>
            <a:r>
              <a:rPr lang="pt-BR" sz="2400" b="1">
                <a:solidFill>
                  <a:schemeClr val="accent4"/>
                </a:solidFill>
              </a:rPr>
              <a:t>N</a:t>
            </a:r>
            <a:r>
              <a:rPr lang="pt-BR" sz="2400">
                <a:solidFill>
                  <a:srgbClr val="000000"/>
                </a:solidFill>
              </a:rPr>
              <a:t>,</a:t>
            </a:r>
            <a:r>
              <a:rPr lang="pt-BR" sz="2400" b="1">
                <a:solidFill>
                  <a:schemeClr val="accent4"/>
                </a:solidFill>
              </a:rPr>
              <a:t>A</a:t>
            </a:r>
            <a:r>
              <a:rPr lang="pt-BR" sz="2400">
                <a:solidFill>
                  <a:srgbClr val="000000"/>
                </a:solidFill>
              </a:rPr>
              <a:t>)</a:t>
            </a:r>
          </a:p>
          <a:p>
            <a:r>
              <a:rPr lang="pt-BR" sz="2400" b="1">
                <a:solidFill>
                  <a:schemeClr val="accent4"/>
                </a:solidFill>
              </a:rPr>
              <a:t>C</a:t>
            </a:r>
            <a:r>
              <a:rPr lang="pt-BR" sz="2400">
                <a:solidFill>
                  <a:srgbClr val="000000"/>
                </a:solidFill>
              </a:rPr>
              <a:t> = Encrypt(</a:t>
            </a:r>
            <a:r>
              <a:rPr lang="pt-BR" sz="2400" b="1">
                <a:solidFill>
                  <a:schemeClr val="accent4"/>
                </a:solidFill>
              </a:rPr>
              <a:t>M</a:t>
            </a:r>
            <a:r>
              <a:rPr lang="pt-BR" sz="2400">
                <a:solidFill>
                  <a:srgbClr val="000000"/>
                </a:solidFill>
              </a:rPr>
              <a:t>)</a:t>
            </a:r>
          </a:p>
          <a:p>
            <a:r>
              <a:rPr lang="pt-BR" sz="2400">
                <a:solidFill>
                  <a:srgbClr val="000000"/>
                </a:solidFill>
              </a:rPr>
              <a:t>Output Squeeze() ‖ </a:t>
            </a:r>
            <a:r>
              <a:rPr lang="pt-BR" sz="2400" b="1">
                <a:solidFill>
                  <a:schemeClr val="accent4"/>
                </a:solidFill>
              </a:rPr>
              <a:t>C</a:t>
            </a:r>
            <a:endParaRPr lang="pt-BR" sz="2400">
              <a:solidFill>
                <a:srgbClr val="000000"/>
              </a:solidFill>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DBBCBFD-ABDC-9F3C-03A9-7C882D0554AA}"/>
                  </a:ext>
                </a:extLst>
              </p:cNvPr>
              <p:cNvSpPr/>
              <p:nvPr/>
            </p:nvSpPr>
            <p:spPr>
              <a:xfrm>
                <a:off x="8410392" y="5096821"/>
                <a:ext cx="3432358" cy="1077667"/>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182880" tIns="182880" rIns="182880" bIns="182880" rtlCol="0" anchor="ctr" anchorCtr="0"/>
              <a:lstStyle/>
              <a:p>
                <a14:m>
                  <m:oMath xmlns:m="http://schemas.openxmlformats.org/officeDocument/2006/math">
                    <m:r>
                      <a:rPr lang="en-US" sz="2000" i="1" smtClean="0">
                        <a:solidFill>
                          <a:srgbClr val="00B0F0"/>
                        </a:solidFill>
                        <a:latin typeface="Cambria Math" panose="02040503050406030204" pitchFamily="18" charset="0"/>
                      </a:rPr>
                      <m:t>+</m:t>
                    </m:r>
                    <m:r>
                      <a:rPr lang="en-US" sz="2000" i="1">
                        <a:solidFill>
                          <a:schemeClr val="tx1">
                            <a:lumMod val="75000"/>
                            <a:lumOff val="25000"/>
                          </a:schemeClr>
                        </a:solidFill>
                        <a:latin typeface="Cambria Math" panose="02040503050406030204" pitchFamily="18" charset="0"/>
                      </a:rPr>
                      <m:t> </m:t>
                    </m:r>
                  </m:oMath>
                </a14:m>
                <a:r>
                  <a:rPr lang="en-CA" sz="2000">
                    <a:solidFill>
                      <a:schemeClr val="tx1">
                        <a:lumMod val="75000"/>
                        <a:lumOff val="25000"/>
                      </a:schemeClr>
                    </a:solidFill>
                  </a:rPr>
                  <a:t>Simple, single primitive</a:t>
                </a:r>
              </a:p>
              <a:p>
                <a14:m>
                  <m:oMath xmlns:m="http://schemas.openxmlformats.org/officeDocument/2006/math">
                    <m:r>
                      <a:rPr lang="en-US" sz="2000" b="0" i="1" smtClean="0">
                        <a:solidFill>
                          <a:srgbClr val="00B0F0"/>
                        </a:solidFill>
                        <a:latin typeface="Cambria Math" panose="02040503050406030204" pitchFamily="18" charset="0"/>
                      </a:rPr>
                      <m:t>+</m:t>
                    </m:r>
                    <m:r>
                      <a:rPr lang="en-US" sz="2000" i="1">
                        <a:solidFill>
                          <a:schemeClr val="tx1">
                            <a:lumMod val="75000"/>
                            <a:lumOff val="25000"/>
                          </a:schemeClr>
                        </a:solidFill>
                        <a:latin typeface="Cambria Math" panose="02040503050406030204" pitchFamily="18" charset="0"/>
                      </a:rPr>
                      <m:t> </m:t>
                    </m:r>
                  </m:oMath>
                </a14:m>
                <a:r>
                  <a:rPr lang="en-CA" sz="2000">
                    <a:solidFill>
                      <a:schemeClr val="tx1">
                        <a:lumMod val="75000"/>
                        <a:lumOff val="25000"/>
                      </a:schemeClr>
                    </a:solidFill>
                  </a:rPr>
                  <a:t>Optimal length ciphertexts</a:t>
                </a:r>
              </a:p>
              <a:p>
                <a14:m>
                  <m:oMath xmlns:m="http://schemas.openxmlformats.org/officeDocument/2006/math">
                    <m:r>
                      <a:rPr lang="en-US" sz="2000" i="1">
                        <a:solidFill>
                          <a:srgbClr val="FF0000"/>
                        </a:solidFill>
                        <a:latin typeface="Cambria Math" panose="02040503050406030204" pitchFamily="18" charset="0"/>
                      </a:rPr>
                      <m:t>−</m:t>
                    </m:r>
                  </m:oMath>
                </a14:m>
                <a:r>
                  <a:rPr lang="en-CA" sz="2000">
                    <a:solidFill>
                      <a:schemeClr val="tx1">
                        <a:lumMod val="75000"/>
                        <a:lumOff val="25000"/>
                      </a:schemeClr>
                    </a:solidFill>
                  </a:rPr>
                  <a:t> Not parallelizable</a:t>
                </a:r>
              </a:p>
            </p:txBody>
          </p:sp>
        </mc:Choice>
        <mc:Fallback xmlns="">
          <p:sp>
            <p:nvSpPr>
              <p:cNvPr id="6" name="Rectangle 5">
                <a:extLst>
                  <a:ext uri="{FF2B5EF4-FFF2-40B4-BE49-F238E27FC236}">
                    <a16:creationId xmlns:a16="http://schemas.microsoft.com/office/drawing/2014/main" id="{3DBBCBFD-ABDC-9F3C-03A9-7C882D0554AA}"/>
                  </a:ext>
                </a:extLst>
              </p:cNvPr>
              <p:cNvSpPr>
                <a:spLocks noRot="1" noChangeAspect="1" noMove="1" noResize="1" noEditPoints="1" noAdjustHandles="1" noChangeArrowheads="1" noChangeShapeType="1" noTextEdit="1"/>
              </p:cNvSpPr>
              <p:nvPr/>
            </p:nvSpPr>
            <p:spPr>
              <a:xfrm>
                <a:off x="8410392" y="5096821"/>
                <a:ext cx="3432358" cy="1077667"/>
              </a:xfrm>
              <a:prstGeom prst="rect">
                <a:avLst/>
              </a:prstGeom>
              <a:blipFill>
                <a:blip r:embed="rId6"/>
                <a:stretch>
                  <a:fillRect b="-6897"/>
                </a:stretch>
              </a:blipFill>
              <a:ln w="9525" cap="flat" cmpd="sng" algn="ctr">
                <a:solidFill>
                  <a:schemeClr val="accent4"/>
                </a:solidFill>
                <a:prstDash val="solid"/>
                <a:round/>
                <a:headEnd type="none" w="med" len="med"/>
                <a:tailEnd type="none" w="med" len="med"/>
              </a:ln>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23999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p:bldP spid="31" grpId="0"/>
      <p:bldP spid="33" grpId="0" animBg="1"/>
      <p:bldP spid="3" grpId="0"/>
      <p:bldP spid="5" grpId="0"/>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019178-B7B5-D9FC-5A41-7795AA92BE34}"/>
              </a:ext>
            </a:extLst>
          </p:cNvPr>
          <p:cNvSpPr>
            <a:spLocks noGrp="1"/>
          </p:cNvSpPr>
          <p:nvPr>
            <p:ph type="title"/>
          </p:nvPr>
        </p:nvSpPr>
        <p:spPr/>
        <p:txBody>
          <a:bodyPr/>
          <a:lstStyle/>
          <a:p>
            <a:r>
              <a:rPr lang="en-US" dirty="0"/>
              <a:t>OCH: Fast, Parallelizable Context Committing AEAD</a:t>
            </a:r>
            <a:r>
              <a:rPr lang="en-US" dirty="0">
                <a:solidFill>
                  <a:schemeClr val="tx1">
                    <a:lumMod val="50000"/>
                    <a:lumOff val="50000"/>
                  </a:schemeClr>
                </a:solidFill>
              </a:rPr>
              <a:t> [BHLMR23]</a:t>
            </a:r>
          </a:p>
        </p:txBody>
      </p:sp>
      <p:sp>
        <p:nvSpPr>
          <p:cNvPr id="8" name="Slide Number Placeholder 7">
            <a:extLst>
              <a:ext uri="{FF2B5EF4-FFF2-40B4-BE49-F238E27FC236}">
                <a16:creationId xmlns:a16="http://schemas.microsoft.com/office/drawing/2014/main" id="{4651E27E-37E2-60E4-256E-B5FFBA4ABF0E}"/>
              </a:ext>
            </a:extLst>
          </p:cNvPr>
          <p:cNvSpPr>
            <a:spLocks noGrp="1"/>
          </p:cNvSpPr>
          <p:nvPr>
            <p:ph type="sldNum" sz="quarter" idx="12"/>
          </p:nvPr>
        </p:nvSpPr>
        <p:spPr/>
        <p:txBody>
          <a:bodyPr/>
          <a:lstStyle/>
          <a:p>
            <a:fld id="{6D0B039C-C501-4130-90A9-BBE01EFE398C}" type="slidenum">
              <a:rPr lang="en-CA" smtClean="0"/>
              <a:t>22</a:t>
            </a:fld>
            <a:endParaRPr lang="en-CA"/>
          </a:p>
        </p:txBody>
      </p:sp>
      <p:sp>
        <p:nvSpPr>
          <p:cNvPr id="33" name="TextBox 32">
            <a:extLst>
              <a:ext uri="{FF2B5EF4-FFF2-40B4-BE49-F238E27FC236}">
                <a16:creationId xmlns:a16="http://schemas.microsoft.com/office/drawing/2014/main" id="{8A917F5C-7FBF-D575-F483-D76EE0823EE4}"/>
              </a:ext>
            </a:extLst>
          </p:cNvPr>
          <p:cNvSpPr txBox="1"/>
          <p:nvPr/>
        </p:nvSpPr>
        <p:spPr>
          <a:xfrm>
            <a:off x="6552268" y="4719861"/>
            <a:ext cx="4802597" cy="369332"/>
          </a:xfrm>
          <a:prstGeom prst="rect">
            <a:avLst/>
          </a:prstGeom>
          <a:noFill/>
        </p:spPr>
        <p:txBody>
          <a:bodyPr wrap="none" rtlCol="0">
            <a:spAutoFit/>
          </a:bodyPr>
          <a:lstStyle/>
          <a:p>
            <a:r>
              <a:rPr lang="en-US"/>
              <a:t>OCB inspired authenticated encryption </a:t>
            </a:r>
            <a:r>
              <a:rPr lang="en-CA">
                <a:solidFill>
                  <a:schemeClr val="tx1">
                    <a:lumMod val="50000"/>
                    <a:lumOff val="50000"/>
                  </a:schemeClr>
                </a:solidFill>
              </a:rPr>
              <a:t>[RBB03]</a:t>
            </a:r>
          </a:p>
        </p:txBody>
      </p:sp>
      <p:sp>
        <p:nvSpPr>
          <p:cNvPr id="34" name="TextBox 33">
            <a:extLst>
              <a:ext uri="{FF2B5EF4-FFF2-40B4-BE49-F238E27FC236}">
                <a16:creationId xmlns:a16="http://schemas.microsoft.com/office/drawing/2014/main" id="{3FB6F97B-C3AE-326A-2FF7-74F22F631B89}"/>
              </a:ext>
            </a:extLst>
          </p:cNvPr>
          <p:cNvSpPr txBox="1"/>
          <p:nvPr/>
        </p:nvSpPr>
        <p:spPr>
          <a:xfrm>
            <a:off x="6552267" y="5116322"/>
            <a:ext cx="3498265" cy="369332"/>
          </a:xfrm>
          <a:prstGeom prst="rect">
            <a:avLst/>
          </a:prstGeom>
          <a:noFill/>
        </p:spPr>
        <p:txBody>
          <a:bodyPr wrap="none" rtlCol="0">
            <a:spAutoFit/>
          </a:bodyPr>
          <a:lstStyle/>
          <a:p>
            <a:r>
              <a:rPr lang="en-US"/>
              <a:t>HN4 inspired nonce-hiding</a:t>
            </a:r>
            <a:r>
              <a:rPr lang="en-US">
                <a:solidFill>
                  <a:schemeClr val="tx1">
                    <a:lumMod val="50000"/>
                    <a:lumOff val="50000"/>
                  </a:schemeClr>
                </a:solidFill>
              </a:rPr>
              <a:t> </a:t>
            </a:r>
            <a:r>
              <a:rPr lang="en-CA">
                <a:solidFill>
                  <a:schemeClr val="tx1">
                    <a:lumMod val="50000"/>
                    <a:lumOff val="50000"/>
                  </a:schemeClr>
                </a:solidFill>
              </a:rPr>
              <a:t>[BNT19]</a:t>
            </a:r>
          </a:p>
        </p:txBody>
      </p:sp>
      <p:grpSp>
        <p:nvGrpSpPr>
          <p:cNvPr id="110" name="Group 109">
            <a:extLst>
              <a:ext uri="{FF2B5EF4-FFF2-40B4-BE49-F238E27FC236}">
                <a16:creationId xmlns:a16="http://schemas.microsoft.com/office/drawing/2014/main" id="{149A9F2F-1785-CAA0-C61F-D999D9EACCA2}"/>
              </a:ext>
            </a:extLst>
          </p:cNvPr>
          <p:cNvGrpSpPr/>
          <p:nvPr/>
        </p:nvGrpSpPr>
        <p:grpSpPr>
          <a:xfrm>
            <a:off x="6991857" y="1814516"/>
            <a:ext cx="4557775" cy="2473535"/>
            <a:chOff x="6991857" y="1814516"/>
            <a:chExt cx="4557775" cy="2473535"/>
          </a:xfrm>
        </p:grpSpPr>
        <p:sp>
          <p:nvSpPr>
            <p:cNvPr id="3" name="TextBox 2">
              <a:extLst>
                <a:ext uri="{FF2B5EF4-FFF2-40B4-BE49-F238E27FC236}">
                  <a16:creationId xmlns:a16="http://schemas.microsoft.com/office/drawing/2014/main" id="{971E4410-84BF-0D62-E09A-D497AB37EBC1}"/>
                </a:ext>
              </a:extLst>
            </p:cNvPr>
            <p:cNvSpPr txBox="1"/>
            <p:nvPr/>
          </p:nvSpPr>
          <p:spPr>
            <a:xfrm>
              <a:off x="6991857" y="1814516"/>
              <a:ext cx="1022508" cy="400110"/>
            </a:xfrm>
            <a:prstGeom prst="rect">
              <a:avLst/>
            </a:prstGeom>
            <a:noFill/>
          </p:spPr>
          <p:txBody>
            <a:bodyPr wrap="square" lIns="91440" tIns="45720" rIns="91440" bIns="45720" anchor="t">
              <a:spAutoFit/>
            </a:bodyPr>
            <a:lstStyle/>
            <a:p>
              <a:pPr algn="ctr"/>
              <a:r>
                <a:rPr lang="pt-BR" sz="2000" b="1" i="0" u="none" strike="noStrike">
                  <a:solidFill>
                    <a:schemeClr val="tx1">
                      <a:lumMod val="75000"/>
                      <a:lumOff val="25000"/>
                    </a:schemeClr>
                  </a:solidFill>
                  <a:effectLst/>
                  <a:ea typeface="+mn-lt"/>
                  <a:cs typeface="+mn-lt"/>
                </a:rPr>
                <a:t>N</a:t>
              </a:r>
              <a:endParaRPr lang="pt-BR" sz="2000">
                <a:solidFill>
                  <a:schemeClr val="tx1">
                    <a:lumMod val="75000"/>
                    <a:lumOff val="25000"/>
                  </a:schemeClr>
                </a:solidFill>
                <a:effectLst/>
                <a:cs typeface="Calibri"/>
              </a:endParaRPr>
            </a:p>
          </p:txBody>
        </p:sp>
        <p:sp>
          <p:nvSpPr>
            <p:cNvPr id="4" name="TextBox 3">
              <a:extLst>
                <a:ext uri="{FF2B5EF4-FFF2-40B4-BE49-F238E27FC236}">
                  <a16:creationId xmlns:a16="http://schemas.microsoft.com/office/drawing/2014/main" id="{6C850A6F-D65E-3684-E2F3-6E126EA2A49B}"/>
                </a:ext>
              </a:extLst>
            </p:cNvPr>
            <p:cNvSpPr txBox="1"/>
            <p:nvPr/>
          </p:nvSpPr>
          <p:spPr>
            <a:xfrm>
              <a:off x="8221389" y="1814516"/>
              <a:ext cx="1022508" cy="400110"/>
            </a:xfrm>
            <a:prstGeom prst="rect">
              <a:avLst/>
            </a:prstGeom>
            <a:noFill/>
          </p:spPr>
          <p:txBody>
            <a:bodyPr wrap="square" lIns="91440" tIns="45720" rIns="91440" bIns="45720" anchor="t">
              <a:spAutoFit/>
            </a:bodyPr>
            <a:lstStyle/>
            <a:p>
              <a:pPr algn="ctr"/>
              <a:r>
                <a:rPr lang="pt-BR" sz="2000" b="1" i="0" u="none" strike="noStrike">
                  <a:solidFill>
                    <a:schemeClr val="tx1">
                      <a:lumMod val="75000"/>
                      <a:lumOff val="25000"/>
                    </a:schemeClr>
                  </a:solidFill>
                  <a:effectLst/>
                  <a:ea typeface="+mn-lt"/>
                  <a:cs typeface="+mn-lt"/>
                </a:rPr>
                <a:t>M</a:t>
              </a:r>
              <a:r>
                <a:rPr lang="pt-BR" sz="2000" b="1" i="0" u="none" strike="noStrike" baseline="-25000">
                  <a:solidFill>
                    <a:schemeClr val="tx1">
                      <a:lumMod val="75000"/>
                      <a:lumOff val="25000"/>
                    </a:schemeClr>
                  </a:solidFill>
                  <a:effectLst/>
                  <a:ea typeface="+mn-lt"/>
                  <a:cs typeface="+mn-lt"/>
                </a:rPr>
                <a:t>1</a:t>
              </a:r>
              <a:endParaRPr lang="pt-BR" sz="2000" baseline="-25000">
                <a:solidFill>
                  <a:schemeClr val="tx1">
                    <a:lumMod val="75000"/>
                    <a:lumOff val="25000"/>
                  </a:schemeClr>
                </a:solidFill>
                <a:effectLst/>
                <a:cs typeface="Calibri"/>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F6B3FFB-F8A3-4831-9C08-73660C2B949A}"/>
                    </a:ext>
                  </a:extLst>
                </p:cNvPr>
                <p:cNvSpPr/>
                <p:nvPr/>
              </p:nvSpPr>
              <p:spPr>
                <a:xfrm>
                  <a:off x="7183071" y="2446850"/>
                  <a:ext cx="640080" cy="6431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𝐸</m:t>
                                </m:r>
                              </m:e>
                            </m:acc>
                          </m:e>
                          <m:sub>
                            <m:r>
                              <a:rPr lang="en-US" b="0" i="1" smtClean="0">
                                <a:latin typeface="Cambria Math" panose="02040503050406030204" pitchFamily="18" charset="0"/>
                              </a:rPr>
                              <m:t>𝐿</m:t>
                            </m:r>
                          </m:sub>
                          <m:sup>
                            <m:r>
                              <a:rPr lang="en-US" b="0" i="1" smtClean="0">
                                <a:latin typeface="Cambria Math" panose="02040503050406030204" pitchFamily="18" charset="0"/>
                              </a:rPr>
                              <m:t>1</m:t>
                            </m:r>
                          </m:sup>
                        </m:sSubSup>
                      </m:oMath>
                    </m:oMathPara>
                  </a14:m>
                  <a:endParaRPr lang="en-US"/>
                </a:p>
              </p:txBody>
            </p:sp>
          </mc:Choice>
          <mc:Fallback xmlns="">
            <p:sp>
              <p:nvSpPr>
                <p:cNvPr id="7" name="Rectangle 6">
                  <a:extLst>
                    <a:ext uri="{FF2B5EF4-FFF2-40B4-BE49-F238E27FC236}">
                      <a16:creationId xmlns:a16="http://schemas.microsoft.com/office/drawing/2014/main" id="{AF6B3FFB-F8A3-4831-9C08-73660C2B949A}"/>
                    </a:ext>
                  </a:extLst>
                </p:cNvPr>
                <p:cNvSpPr>
                  <a:spLocks noRot="1" noChangeAspect="1" noMove="1" noResize="1" noEditPoints="1" noAdjustHandles="1" noChangeArrowheads="1" noChangeShapeType="1" noTextEdit="1"/>
                </p:cNvSpPr>
                <p:nvPr/>
              </p:nvSpPr>
              <p:spPr>
                <a:xfrm>
                  <a:off x="7183071" y="2446850"/>
                  <a:ext cx="640080" cy="64318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572691E-0D93-2CDC-BE41-1BABF7A4660F}"/>
                    </a:ext>
                  </a:extLst>
                </p:cNvPr>
                <p:cNvSpPr/>
                <p:nvPr/>
              </p:nvSpPr>
              <p:spPr>
                <a:xfrm>
                  <a:off x="8412603" y="2446850"/>
                  <a:ext cx="640080" cy="6431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𝐸</m:t>
                                </m:r>
                              </m:e>
                            </m:acc>
                          </m:e>
                          <m:sub>
                            <m:r>
                              <a:rPr lang="en-US" b="0" i="1" smtClean="0">
                                <a:latin typeface="Cambria Math" panose="02040503050406030204" pitchFamily="18" charset="0"/>
                              </a:rPr>
                              <m:t>𝐿</m:t>
                            </m:r>
                          </m:sub>
                          <m:sup>
                            <m:r>
                              <a:rPr lang="en-US" b="0" i="1" smtClean="0">
                                <a:latin typeface="Cambria Math" panose="02040503050406030204" pitchFamily="18" charset="0"/>
                              </a:rPr>
                              <m:t>1,</m:t>
                            </m:r>
                            <m:r>
                              <a:rPr lang="en-US" b="0" i="1" smtClean="0">
                                <a:latin typeface="Cambria Math" panose="02040503050406030204" pitchFamily="18" charset="0"/>
                              </a:rPr>
                              <m:t>𝑁</m:t>
                            </m:r>
                          </m:sup>
                        </m:sSubSup>
                      </m:oMath>
                    </m:oMathPara>
                  </a14:m>
                  <a:endParaRPr lang="en-US"/>
                </a:p>
              </p:txBody>
            </p:sp>
          </mc:Choice>
          <mc:Fallback xmlns="">
            <p:sp>
              <p:nvSpPr>
                <p:cNvPr id="9" name="Rectangle 8">
                  <a:extLst>
                    <a:ext uri="{FF2B5EF4-FFF2-40B4-BE49-F238E27FC236}">
                      <a16:creationId xmlns:a16="http://schemas.microsoft.com/office/drawing/2014/main" id="{2572691E-0D93-2CDC-BE41-1BABF7A4660F}"/>
                    </a:ext>
                  </a:extLst>
                </p:cNvPr>
                <p:cNvSpPr>
                  <a:spLocks noRot="1" noChangeAspect="1" noMove="1" noResize="1" noEditPoints="1" noAdjustHandles="1" noChangeArrowheads="1" noChangeShapeType="1" noTextEdit="1"/>
                </p:cNvSpPr>
                <p:nvPr/>
              </p:nvSpPr>
              <p:spPr>
                <a:xfrm>
                  <a:off x="8412603" y="2446850"/>
                  <a:ext cx="640080" cy="643180"/>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6E462A2-33E2-DD69-9033-C07A4E121AED}"/>
                </a:ext>
              </a:extLst>
            </p:cNvPr>
            <p:cNvSpPr txBox="1"/>
            <p:nvPr/>
          </p:nvSpPr>
          <p:spPr>
            <a:xfrm>
              <a:off x="9450921" y="1814516"/>
              <a:ext cx="1022508" cy="400110"/>
            </a:xfrm>
            <a:prstGeom prst="rect">
              <a:avLst/>
            </a:prstGeom>
            <a:noFill/>
          </p:spPr>
          <p:txBody>
            <a:bodyPr wrap="square" lIns="91440" tIns="45720" rIns="91440" bIns="45720" anchor="t">
              <a:spAutoFit/>
            </a:bodyPr>
            <a:lstStyle/>
            <a:p>
              <a:pPr algn="ctr"/>
              <a:r>
                <a:rPr lang="pt-BR" sz="2000" b="1" i="0" u="none" strike="noStrike">
                  <a:solidFill>
                    <a:schemeClr val="tx1">
                      <a:lumMod val="75000"/>
                      <a:lumOff val="25000"/>
                    </a:schemeClr>
                  </a:solidFill>
                  <a:effectLst/>
                  <a:ea typeface="+mn-lt"/>
                  <a:cs typeface="+mn-lt"/>
                </a:rPr>
                <a:t>M</a:t>
              </a:r>
              <a:r>
                <a:rPr lang="pt-BR" sz="2000" b="1" i="0" u="none" strike="noStrike" baseline="-25000">
                  <a:solidFill>
                    <a:schemeClr val="tx1">
                      <a:lumMod val="75000"/>
                      <a:lumOff val="25000"/>
                    </a:schemeClr>
                  </a:solidFill>
                  <a:effectLst/>
                  <a:ea typeface="+mn-lt"/>
                  <a:cs typeface="+mn-lt"/>
                </a:rPr>
                <a:t>2</a:t>
              </a:r>
              <a:endParaRPr lang="pt-BR" sz="2000" baseline="-25000">
                <a:solidFill>
                  <a:schemeClr val="tx1">
                    <a:lumMod val="75000"/>
                    <a:lumOff val="25000"/>
                  </a:schemeClr>
                </a:solidFill>
                <a:effectLst/>
                <a:cs typeface="Calibri"/>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5B9126E-1A5C-9BAE-6544-2694B2AB1146}"/>
                    </a:ext>
                  </a:extLst>
                </p:cNvPr>
                <p:cNvSpPr/>
                <p:nvPr/>
              </p:nvSpPr>
              <p:spPr>
                <a:xfrm>
                  <a:off x="9642135" y="2446850"/>
                  <a:ext cx="640080" cy="6431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𝐸</m:t>
                                </m:r>
                              </m:e>
                            </m:acc>
                          </m:e>
                          <m:sub>
                            <m:r>
                              <a:rPr lang="en-US" b="0" i="1" smtClean="0">
                                <a:latin typeface="Cambria Math" panose="02040503050406030204" pitchFamily="18" charset="0"/>
                              </a:rPr>
                              <m:t>𝐿</m:t>
                            </m:r>
                          </m:sub>
                          <m:sup>
                            <m:r>
                              <a:rPr lang="en-US" b="0" i="1" smtClean="0">
                                <a:latin typeface="Cambria Math" panose="02040503050406030204" pitchFamily="18" charset="0"/>
                              </a:rPr>
                              <m:t>2,</m:t>
                            </m:r>
                            <m:r>
                              <a:rPr lang="en-US" b="0" i="1" smtClean="0">
                                <a:latin typeface="Cambria Math" panose="02040503050406030204" pitchFamily="18" charset="0"/>
                              </a:rPr>
                              <m:t>𝑁</m:t>
                            </m:r>
                          </m:sup>
                        </m:sSubSup>
                      </m:oMath>
                    </m:oMathPara>
                  </a14:m>
                  <a:endParaRPr lang="en-US"/>
                </a:p>
              </p:txBody>
            </p:sp>
          </mc:Choice>
          <mc:Fallback xmlns="">
            <p:sp>
              <p:nvSpPr>
                <p:cNvPr id="11" name="Rectangle 10">
                  <a:extLst>
                    <a:ext uri="{FF2B5EF4-FFF2-40B4-BE49-F238E27FC236}">
                      <a16:creationId xmlns:a16="http://schemas.microsoft.com/office/drawing/2014/main" id="{65B9126E-1A5C-9BAE-6544-2694B2AB1146}"/>
                    </a:ext>
                  </a:extLst>
                </p:cNvPr>
                <p:cNvSpPr>
                  <a:spLocks noRot="1" noChangeAspect="1" noMove="1" noResize="1" noEditPoints="1" noAdjustHandles="1" noChangeArrowheads="1" noChangeShapeType="1" noTextEdit="1"/>
                </p:cNvSpPr>
                <p:nvPr/>
              </p:nvSpPr>
              <p:spPr>
                <a:xfrm>
                  <a:off x="9642135" y="2446850"/>
                  <a:ext cx="640080" cy="643180"/>
                </a:xfrm>
                <a:prstGeom prst="rect">
                  <a:avLst/>
                </a:prstGeom>
                <a:blipFill>
                  <a:blip r:embed="rId6"/>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48412FF6-FF01-C2CB-0FB2-41F699A496A5}"/>
                </a:ext>
              </a:extLst>
            </p:cNvPr>
            <p:cNvSpPr txBox="1"/>
            <p:nvPr/>
          </p:nvSpPr>
          <p:spPr>
            <a:xfrm>
              <a:off x="6991857" y="3322254"/>
              <a:ext cx="1022508" cy="400110"/>
            </a:xfrm>
            <a:prstGeom prst="rect">
              <a:avLst/>
            </a:prstGeom>
            <a:noFill/>
          </p:spPr>
          <p:txBody>
            <a:bodyPr wrap="square" lIns="91440" tIns="45720" rIns="91440" bIns="45720" anchor="t">
              <a:spAutoFit/>
            </a:bodyPr>
            <a:lstStyle/>
            <a:p>
              <a:pPr algn="ctr"/>
              <a:r>
                <a:rPr lang="pt-BR" sz="2000" b="1">
                  <a:solidFill>
                    <a:schemeClr val="tx1">
                      <a:lumMod val="75000"/>
                      <a:lumOff val="25000"/>
                    </a:schemeClr>
                  </a:solidFill>
                  <a:ea typeface="+mn-lt"/>
                  <a:cs typeface="+mn-lt"/>
                </a:rPr>
                <a:t>C</a:t>
              </a:r>
              <a:r>
                <a:rPr lang="pt-BR" sz="2000" b="1" baseline="-25000">
                  <a:solidFill>
                    <a:schemeClr val="tx1">
                      <a:lumMod val="75000"/>
                      <a:lumOff val="25000"/>
                    </a:schemeClr>
                  </a:solidFill>
                  <a:ea typeface="+mn-lt"/>
                  <a:cs typeface="+mn-lt"/>
                </a:rPr>
                <a:t>0</a:t>
              </a:r>
              <a:endParaRPr lang="pt-BR" sz="2000" baseline="-25000">
                <a:solidFill>
                  <a:schemeClr val="tx1">
                    <a:lumMod val="75000"/>
                    <a:lumOff val="25000"/>
                  </a:schemeClr>
                </a:solidFill>
                <a:effectLst/>
                <a:cs typeface="Calibri"/>
              </a:endParaRPr>
            </a:p>
          </p:txBody>
        </p:sp>
        <p:sp>
          <p:nvSpPr>
            <p:cNvPr id="13" name="TextBox 12">
              <a:extLst>
                <a:ext uri="{FF2B5EF4-FFF2-40B4-BE49-F238E27FC236}">
                  <a16:creationId xmlns:a16="http://schemas.microsoft.com/office/drawing/2014/main" id="{2F4B9633-1B34-9075-91C5-E2BED0782567}"/>
                </a:ext>
              </a:extLst>
            </p:cNvPr>
            <p:cNvSpPr txBox="1"/>
            <p:nvPr/>
          </p:nvSpPr>
          <p:spPr>
            <a:xfrm>
              <a:off x="8221389" y="3325386"/>
              <a:ext cx="1022508" cy="400110"/>
            </a:xfrm>
            <a:prstGeom prst="rect">
              <a:avLst/>
            </a:prstGeom>
            <a:noFill/>
          </p:spPr>
          <p:txBody>
            <a:bodyPr wrap="square" lIns="91440" tIns="45720" rIns="91440" bIns="45720" anchor="t">
              <a:spAutoFit/>
            </a:bodyPr>
            <a:lstStyle/>
            <a:p>
              <a:pPr algn="ctr"/>
              <a:r>
                <a:rPr lang="pt-BR" sz="2000" b="1">
                  <a:solidFill>
                    <a:schemeClr val="tx1">
                      <a:lumMod val="75000"/>
                      <a:lumOff val="25000"/>
                    </a:schemeClr>
                  </a:solidFill>
                  <a:ea typeface="+mn-lt"/>
                  <a:cs typeface="+mn-lt"/>
                </a:rPr>
                <a:t>C</a:t>
              </a:r>
              <a:r>
                <a:rPr lang="pt-BR" sz="2000" b="1" baseline="-25000">
                  <a:solidFill>
                    <a:schemeClr val="tx1">
                      <a:lumMod val="75000"/>
                      <a:lumOff val="25000"/>
                    </a:schemeClr>
                  </a:solidFill>
                  <a:ea typeface="+mn-lt"/>
                  <a:cs typeface="+mn-lt"/>
                </a:rPr>
                <a:t>1</a:t>
              </a:r>
              <a:endParaRPr lang="pt-BR" sz="2000" baseline="-25000">
                <a:solidFill>
                  <a:schemeClr val="tx1">
                    <a:lumMod val="75000"/>
                    <a:lumOff val="25000"/>
                  </a:schemeClr>
                </a:solidFill>
                <a:effectLst/>
                <a:cs typeface="Calibri"/>
              </a:endParaRPr>
            </a:p>
          </p:txBody>
        </p:sp>
        <p:sp>
          <p:nvSpPr>
            <p:cNvPr id="14" name="TextBox 13">
              <a:extLst>
                <a:ext uri="{FF2B5EF4-FFF2-40B4-BE49-F238E27FC236}">
                  <a16:creationId xmlns:a16="http://schemas.microsoft.com/office/drawing/2014/main" id="{65639D60-2D73-8BA1-9F72-825AB3E97167}"/>
                </a:ext>
              </a:extLst>
            </p:cNvPr>
            <p:cNvSpPr txBox="1"/>
            <p:nvPr/>
          </p:nvSpPr>
          <p:spPr>
            <a:xfrm>
              <a:off x="9450921" y="3322254"/>
              <a:ext cx="1022508" cy="400110"/>
            </a:xfrm>
            <a:prstGeom prst="rect">
              <a:avLst/>
            </a:prstGeom>
            <a:noFill/>
          </p:spPr>
          <p:txBody>
            <a:bodyPr wrap="square" lIns="91440" tIns="45720" rIns="91440" bIns="45720" anchor="t">
              <a:spAutoFit/>
            </a:bodyPr>
            <a:lstStyle/>
            <a:p>
              <a:pPr algn="ctr"/>
              <a:r>
                <a:rPr lang="pt-BR" sz="2000" b="1">
                  <a:solidFill>
                    <a:schemeClr val="tx1">
                      <a:lumMod val="75000"/>
                      <a:lumOff val="25000"/>
                    </a:schemeClr>
                  </a:solidFill>
                  <a:ea typeface="+mn-lt"/>
                  <a:cs typeface="+mn-lt"/>
                </a:rPr>
                <a:t>C</a:t>
              </a:r>
              <a:r>
                <a:rPr lang="pt-BR" sz="2000" b="1" baseline="-25000">
                  <a:solidFill>
                    <a:schemeClr val="tx1">
                      <a:lumMod val="75000"/>
                      <a:lumOff val="25000"/>
                    </a:schemeClr>
                  </a:solidFill>
                  <a:ea typeface="+mn-lt"/>
                  <a:cs typeface="+mn-lt"/>
                </a:rPr>
                <a:t>2</a:t>
              </a:r>
              <a:endParaRPr lang="pt-BR" sz="2000" baseline="-25000">
                <a:solidFill>
                  <a:schemeClr val="tx1">
                    <a:lumMod val="75000"/>
                    <a:lumOff val="25000"/>
                  </a:schemeClr>
                </a:solidFill>
                <a:effectLst/>
                <a:cs typeface="Calibri"/>
              </a:endParaRPr>
            </a:p>
          </p:txBody>
        </p:sp>
        <p:cxnSp>
          <p:nvCxnSpPr>
            <p:cNvPr id="16" name="Straight Arrow Connector 15">
              <a:extLst>
                <a:ext uri="{FF2B5EF4-FFF2-40B4-BE49-F238E27FC236}">
                  <a16:creationId xmlns:a16="http://schemas.microsoft.com/office/drawing/2014/main" id="{D0A0C6A4-4D09-0C40-FEEF-B2166CC9F1EA}"/>
                </a:ext>
              </a:extLst>
            </p:cNvPr>
            <p:cNvCxnSpPr>
              <a:stCxn id="10" idx="2"/>
              <a:endCxn id="11" idx="0"/>
            </p:cNvCxnSpPr>
            <p:nvPr/>
          </p:nvCxnSpPr>
          <p:spPr>
            <a:xfrm>
              <a:off x="9962175" y="2214626"/>
              <a:ext cx="0" cy="232224"/>
            </a:xfrm>
            <a:prstGeom prst="straightConnector1">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4C64FA11-1EA0-0F20-D035-C8AD4CA8D3B0}"/>
                </a:ext>
              </a:extLst>
            </p:cNvPr>
            <p:cNvCxnSpPr>
              <a:cxnSpLocks/>
              <a:stCxn id="3" idx="2"/>
              <a:endCxn id="7" idx="0"/>
            </p:cNvCxnSpPr>
            <p:nvPr/>
          </p:nvCxnSpPr>
          <p:spPr>
            <a:xfrm>
              <a:off x="7503111" y="2214626"/>
              <a:ext cx="0" cy="232224"/>
            </a:xfrm>
            <a:prstGeom prst="straightConnector1">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46BD592-A2E1-22D0-8CE1-1612ECB8EFA9}"/>
                </a:ext>
              </a:extLst>
            </p:cNvPr>
            <p:cNvCxnSpPr>
              <a:cxnSpLocks/>
              <a:stCxn id="4" idx="2"/>
              <a:endCxn id="9" idx="0"/>
            </p:cNvCxnSpPr>
            <p:nvPr/>
          </p:nvCxnSpPr>
          <p:spPr>
            <a:xfrm>
              <a:off x="8732643" y="2214626"/>
              <a:ext cx="0" cy="232224"/>
            </a:xfrm>
            <a:prstGeom prst="straightConnector1">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12410708-BCFD-FD5E-1ADF-B4514447200B}"/>
                </a:ext>
              </a:extLst>
            </p:cNvPr>
            <p:cNvCxnSpPr>
              <a:cxnSpLocks/>
              <a:stCxn id="7" idx="2"/>
              <a:endCxn id="12" idx="0"/>
            </p:cNvCxnSpPr>
            <p:nvPr/>
          </p:nvCxnSpPr>
          <p:spPr>
            <a:xfrm>
              <a:off x="7503111" y="3090030"/>
              <a:ext cx="0" cy="232224"/>
            </a:xfrm>
            <a:prstGeom prst="straightConnector1">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4F8B7BA-E668-2241-5317-74AD60B30A8D}"/>
                </a:ext>
              </a:extLst>
            </p:cNvPr>
            <p:cNvCxnSpPr>
              <a:cxnSpLocks/>
              <a:stCxn id="9" idx="2"/>
              <a:endCxn id="13" idx="0"/>
            </p:cNvCxnSpPr>
            <p:nvPr/>
          </p:nvCxnSpPr>
          <p:spPr>
            <a:xfrm>
              <a:off x="8732643" y="3090030"/>
              <a:ext cx="0" cy="235356"/>
            </a:xfrm>
            <a:prstGeom prst="straightConnector1">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F334131E-75F6-90DA-4190-8B93F3183797}"/>
                </a:ext>
              </a:extLst>
            </p:cNvPr>
            <p:cNvCxnSpPr>
              <a:cxnSpLocks/>
              <a:stCxn id="11" idx="2"/>
              <a:endCxn id="14" idx="0"/>
            </p:cNvCxnSpPr>
            <p:nvPr/>
          </p:nvCxnSpPr>
          <p:spPr>
            <a:xfrm>
              <a:off x="9962175" y="3090030"/>
              <a:ext cx="0" cy="232224"/>
            </a:xfrm>
            <a:prstGeom prst="straightConnector1">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FE86370C-5971-BFFE-450D-4158F1EB9480}"/>
                </a:ext>
              </a:extLst>
            </p:cNvPr>
            <p:cNvSpPr txBox="1"/>
            <p:nvPr/>
          </p:nvSpPr>
          <p:spPr>
            <a:xfrm>
              <a:off x="10451353" y="1846935"/>
              <a:ext cx="1098279" cy="338554"/>
            </a:xfrm>
            <a:prstGeom prst="rect">
              <a:avLst/>
            </a:prstGeom>
            <a:noFill/>
          </p:spPr>
          <p:txBody>
            <a:bodyPr wrap="square" lIns="91440" tIns="45720" rIns="91440" bIns="45720" anchor="t">
              <a:spAutoFit/>
            </a:bodyPr>
            <a:lstStyle/>
            <a:p>
              <a:pPr algn="ctr"/>
              <a:r>
                <a:rPr lang="pt-BR" sz="1600" b="1" i="0" u="none" strike="noStrike" err="1">
                  <a:solidFill>
                    <a:schemeClr val="tx1">
                      <a:lumMod val="75000"/>
                      <a:lumOff val="25000"/>
                    </a:schemeClr>
                  </a:solidFill>
                  <a:effectLst/>
                  <a:ea typeface="+mn-lt"/>
                  <a:cs typeface="+mn-lt"/>
                </a:rPr>
                <a:t>Checksum</a:t>
              </a:r>
              <a:endParaRPr lang="pt-BR" sz="1600" b="1" baseline="-25000">
                <a:solidFill>
                  <a:schemeClr val="tx1">
                    <a:lumMod val="75000"/>
                    <a:lumOff val="25000"/>
                  </a:schemeClr>
                </a:solidFill>
                <a:effectLst/>
                <a:cs typeface="Calibri"/>
              </a:endParaRPr>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F7E9706E-E6C0-11B1-1B5F-4A3349DCFF4A}"/>
                    </a:ext>
                  </a:extLst>
                </p:cNvPr>
                <p:cNvSpPr/>
                <p:nvPr/>
              </p:nvSpPr>
              <p:spPr>
                <a:xfrm>
                  <a:off x="10680453" y="2446850"/>
                  <a:ext cx="640080" cy="6431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𝐸</m:t>
                                </m:r>
                              </m:e>
                            </m:acc>
                          </m:e>
                          <m:sub>
                            <m:r>
                              <a:rPr lang="en-US" b="0" i="1" smtClean="0">
                                <a:latin typeface="Cambria Math" panose="02040503050406030204" pitchFamily="18" charset="0"/>
                              </a:rPr>
                              <m:t>𝐿</m:t>
                            </m:r>
                          </m:sub>
                          <m:sup>
                            <m:r>
                              <a:rPr lang="en-US" b="0" i="1" smtClean="0">
                                <a:latin typeface="Cambria Math" panose="02040503050406030204" pitchFamily="18" charset="0"/>
                              </a:rPr>
                              <m:t>2,</m:t>
                            </m:r>
                            <m:r>
                              <a:rPr lang="en-US" b="0" i="1" smtClean="0">
                                <a:latin typeface="Cambria Math" panose="02040503050406030204" pitchFamily="18" charset="0"/>
                              </a:rPr>
                              <m:t>𝑁</m:t>
                            </m:r>
                          </m:sup>
                        </m:sSubSup>
                      </m:oMath>
                    </m:oMathPara>
                  </a14:m>
                  <a:endParaRPr lang="en-US"/>
                </a:p>
              </p:txBody>
            </p:sp>
          </mc:Choice>
          <mc:Fallback xmlns="">
            <p:sp>
              <p:nvSpPr>
                <p:cNvPr id="42" name="Rectangle 41">
                  <a:extLst>
                    <a:ext uri="{FF2B5EF4-FFF2-40B4-BE49-F238E27FC236}">
                      <a16:creationId xmlns:a16="http://schemas.microsoft.com/office/drawing/2014/main" id="{F7E9706E-E6C0-11B1-1B5F-4A3349DCFF4A}"/>
                    </a:ext>
                  </a:extLst>
                </p:cNvPr>
                <p:cNvSpPr>
                  <a:spLocks noRot="1" noChangeAspect="1" noMove="1" noResize="1" noEditPoints="1" noAdjustHandles="1" noChangeArrowheads="1" noChangeShapeType="1" noTextEdit="1"/>
                </p:cNvSpPr>
                <p:nvPr/>
              </p:nvSpPr>
              <p:spPr>
                <a:xfrm>
                  <a:off x="10680453" y="2446850"/>
                  <a:ext cx="640080" cy="643180"/>
                </a:xfrm>
                <a:prstGeom prst="rect">
                  <a:avLst/>
                </a:prstGeom>
                <a:blipFill>
                  <a:blip r:embed="rId7"/>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2A14312F-89D7-C427-0CBE-112B381C327B}"/>
                </a:ext>
              </a:extLst>
            </p:cNvPr>
            <p:cNvSpPr txBox="1"/>
            <p:nvPr/>
          </p:nvSpPr>
          <p:spPr>
            <a:xfrm>
              <a:off x="10489238" y="3887941"/>
              <a:ext cx="1022508" cy="400110"/>
            </a:xfrm>
            <a:prstGeom prst="rect">
              <a:avLst/>
            </a:prstGeom>
            <a:noFill/>
          </p:spPr>
          <p:txBody>
            <a:bodyPr wrap="square" lIns="91440" tIns="45720" rIns="91440" bIns="45720" anchor="t">
              <a:spAutoFit/>
            </a:bodyPr>
            <a:lstStyle/>
            <a:p>
              <a:pPr algn="ctr"/>
              <a:r>
                <a:rPr lang="pt-BR" sz="2000" b="1" err="1">
                  <a:solidFill>
                    <a:schemeClr val="tx1">
                      <a:lumMod val="75000"/>
                      <a:lumOff val="25000"/>
                    </a:schemeClr>
                  </a:solidFill>
                  <a:ea typeface="+mn-lt"/>
                  <a:cs typeface="+mn-lt"/>
                </a:rPr>
                <a:t>T</a:t>
              </a:r>
              <a:endParaRPr lang="pt-BR" sz="2000" baseline="-25000">
                <a:solidFill>
                  <a:schemeClr val="tx1">
                    <a:lumMod val="75000"/>
                    <a:lumOff val="25000"/>
                  </a:schemeClr>
                </a:solidFill>
                <a:effectLst/>
                <a:cs typeface="Calibri"/>
              </a:endParaRPr>
            </a:p>
          </p:txBody>
        </p:sp>
        <p:cxnSp>
          <p:nvCxnSpPr>
            <p:cNvPr id="44" name="Straight Arrow Connector 43">
              <a:extLst>
                <a:ext uri="{FF2B5EF4-FFF2-40B4-BE49-F238E27FC236}">
                  <a16:creationId xmlns:a16="http://schemas.microsoft.com/office/drawing/2014/main" id="{BBE36E91-78C3-4492-6D7F-4DA279152F8F}"/>
                </a:ext>
              </a:extLst>
            </p:cNvPr>
            <p:cNvCxnSpPr>
              <a:cxnSpLocks/>
              <a:stCxn id="41" idx="2"/>
              <a:endCxn id="42" idx="0"/>
            </p:cNvCxnSpPr>
            <p:nvPr/>
          </p:nvCxnSpPr>
          <p:spPr>
            <a:xfrm>
              <a:off x="11000493" y="2185489"/>
              <a:ext cx="0" cy="261361"/>
            </a:xfrm>
            <a:prstGeom prst="straightConnector1">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76D96CA8-31C1-5A65-1C41-77636C99B763}"/>
                </a:ext>
              </a:extLst>
            </p:cNvPr>
            <p:cNvCxnSpPr>
              <a:cxnSpLocks/>
              <a:stCxn id="42" idx="2"/>
              <a:endCxn id="49" idx="0"/>
            </p:cNvCxnSpPr>
            <p:nvPr/>
          </p:nvCxnSpPr>
          <p:spPr>
            <a:xfrm>
              <a:off x="11000493" y="3090030"/>
              <a:ext cx="0" cy="232224"/>
            </a:xfrm>
            <a:prstGeom prst="straightConnector1">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6AAD1D07-65D4-F6D8-FAC7-0D6B69D61CAF}"/>
                    </a:ext>
                  </a:extLst>
                </p:cNvPr>
                <p:cNvSpPr/>
                <p:nvPr/>
              </p:nvSpPr>
              <p:spPr>
                <a:xfrm>
                  <a:off x="10680453" y="3322254"/>
                  <a:ext cx="640080" cy="4001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𝐿</m:t>
                            </m:r>
                          </m:sub>
                        </m:sSub>
                      </m:oMath>
                    </m:oMathPara>
                  </a14:m>
                  <a:endParaRPr lang="en-US"/>
                </a:p>
              </p:txBody>
            </p:sp>
          </mc:Choice>
          <mc:Fallback xmlns="">
            <p:sp>
              <p:nvSpPr>
                <p:cNvPr id="49" name="Rectangle 48">
                  <a:extLst>
                    <a:ext uri="{FF2B5EF4-FFF2-40B4-BE49-F238E27FC236}">
                      <a16:creationId xmlns:a16="http://schemas.microsoft.com/office/drawing/2014/main" id="{6AAD1D07-65D4-F6D8-FAC7-0D6B69D61CAF}"/>
                    </a:ext>
                  </a:extLst>
                </p:cNvPr>
                <p:cNvSpPr>
                  <a:spLocks noRot="1" noChangeAspect="1" noMove="1" noResize="1" noEditPoints="1" noAdjustHandles="1" noChangeArrowheads="1" noChangeShapeType="1" noTextEdit="1"/>
                </p:cNvSpPr>
                <p:nvPr/>
              </p:nvSpPr>
              <p:spPr>
                <a:xfrm>
                  <a:off x="10680453" y="3322254"/>
                  <a:ext cx="640080" cy="400110"/>
                </a:xfrm>
                <a:prstGeom prst="rect">
                  <a:avLst/>
                </a:prstGeom>
                <a:blipFill>
                  <a:blip r:embed="rId8"/>
                  <a:stretch>
                    <a:fillRect l="-3846" b="-3030"/>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762FFD9C-C804-C6BB-E819-A574203872AB}"/>
                </a:ext>
              </a:extLst>
            </p:cNvPr>
            <p:cNvCxnSpPr>
              <a:cxnSpLocks/>
              <a:stCxn id="49" idx="2"/>
              <a:endCxn id="43" idx="0"/>
            </p:cNvCxnSpPr>
            <p:nvPr/>
          </p:nvCxnSpPr>
          <p:spPr>
            <a:xfrm flipH="1">
              <a:off x="11000492" y="3722364"/>
              <a:ext cx="1" cy="165577"/>
            </a:xfrm>
            <a:prstGeom prst="straightConnector1">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grpSp>
      <p:sp>
        <p:nvSpPr>
          <p:cNvPr id="35" name="TextBox 34">
            <a:extLst>
              <a:ext uri="{FF2B5EF4-FFF2-40B4-BE49-F238E27FC236}">
                <a16:creationId xmlns:a16="http://schemas.microsoft.com/office/drawing/2014/main" id="{2C9B7096-A8F5-9037-FDAD-B668B78957E5}"/>
              </a:ext>
            </a:extLst>
          </p:cNvPr>
          <p:cNvSpPr txBox="1"/>
          <p:nvPr/>
        </p:nvSpPr>
        <p:spPr>
          <a:xfrm>
            <a:off x="666010" y="5105125"/>
            <a:ext cx="4433201" cy="369332"/>
          </a:xfrm>
          <a:prstGeom prst="rect">
            <a:avLst/>
          </a:prstGeom>
          <a:noFill/>
        </p:spPr>
        <p:txBody>
          <a:bodyPr wrap="none" rtlCol="0">
            <a:spAutoFit/>
          </a:bodyPr>
          <a:lstStyle/>
          <a:p>
            <a:r>
              <a:rPr lang="en-US"/>
              <a:t>XE/XEX inspired tweakable block cipher </a:t>
            </a:r>
            <a:r>
              <a:rPr lang="en-CA">
                <a:solidFill>
                  <a:schemeClr val="tx1">
                    <a:lumMod val="50000"/>
                    <a:lumOff val="50000"/>
                  </a:schemeClr>
                </a:solidFill>
              </a:rPr>
              <a:t>[R04]</a:t>
            </a:r>
          </a:p>
        </p:txBody>
      </p:sp>
      <p:sp>
        <p:nvSpPr>
          <p:cNvPr id="56" name="TextBox 55">
            <a:extLst>
              <a:ext uri="{FF2B5EF4-FFF2-40B4-BE49-F238E27FC236}">
                <a16:creationId xmlns:a16="http://schemas.microsoft.com/office/drawing/2014/main" id="{3D2BA4DB-F786-0643-7AA0-101F04C36C71}"/>
              </a:ext>
            </a:extLst>
          </p:cNvPr>
          <p:cNvSpPr txBox="1"/>
          <p:nvPr/>
        </p:nvSpPr>
        <p:spPr>
          <a:xfrm>
            <a:off x="666010" y="4708664"/>
            <a:ext cx="3476016" cy="369332"/>
          </a:xfrm>
          <a:prstGeom prst="rect">
            <a:avLst/>
          </a:prstGeom>
          <a:noFill/>
        </p:spPr>
        <p:txBody>
          <a:bodyPr wrap="none" rtlCol="0">
            <a:spAutoFit/>
          </a:bodyPr>
          <a:lstStyle/>
          <a:p>
            <a:r>
              <a:rPr lang="en-US"/>
              <a:t>Even-Mansour block cipher</a:t>
            </a:r>
            <a:r>
              <a:rPr lang="en-US">
                <a:solidFill>
                  <a:schemeClr val="tx1">
                    <a:lumMod val="50000"/>
                    <a:lumOff val="50000"/>
                  </a:schemeClr>
                </a:solidFill>
              </a:rPr>
              <a:t> [</a:t>
            </a:r>
            <a:r>
              <a:rPr lang="en-CA">
                <a:solidFill>
                  <a:schemeClr val="tx1">
                    <a:lumMod val="50000"/>
                    <a:lumOff val="50000"/>
                  </a:schemeClr>
                </a:solidFill>
              </a:rPr>
              <a:t>EM97]</a:t>
            </a:r>
            <a:endParaRPr lang="en-US">
              <a:solidFill>
                <a:schemeClr val="tx1">
                  <a:lumMod val="50000"/>
                  <a:lumOff val="50000"/>
                </a:schemeClr>
              </a:solidFill>
            </a:endParaRPr>
          </a:p>
        </p:txBody>
      </p:sp>
      <p:grpSp>
        <p:nvGrpSpPr>
          <p:cNvPr id="103" name="Group 102">
            <a:extLst>
              <a:ext uri="{FF2B5EF4-FFF2-40B4-BE49-F238E27FC236}">
                <a16:creationId xmlns:a16="http://schemas.microsoft.com/office/drawing/2014/main" id="{C17D3624-AF92-481B-0BCA-0222474B97BA}"/>
              </a:ext>
            </a:extLst>
          </p:cNvPr>
          <p:cNvGrpSpPr/>
          <p:nvPr/>
        </p:nvGrpSpPr>
        <p:grpSpPr>
          <a:xfrm>
            <a:off x="2278489" y="1656767"/>
            <a:ext cx="985239" cy="2392226"/>
            <a:chOff x="1125637" y="1656767"/>
            <a:chExt cx="985239" cy="2392226"/>
          </a:xfrm>
        </p:grpSpPr>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B6E09AE8-11F1-7AC4-C0C0-0ADB5D1C6574}"/>
                    </a:ext>
                  </a:extLst>
                </p:cNvPr>
                <p:cNvSpPr/>
                <p:nvPr/>
              </p:nvSpPr>
              <p:spPr>
                <a:xfrm>
                  <a:off x="1125637" y="2500577"/>
                  <a:ext cx="640080" cy="6431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𝜋</m:t>
                        </m:r>
                      </m:oMath>
                    </m:oMathPara>
                  </a14:m>
                  <a:endParaRPr lang="en-US"/>
                </a:p>
              </p:txBody>
            </p:sp>
          </mc:Choice>
          <mc:Fallback xmlns="">
            <p:sp>
              <p:nvSpPr>
                <p:cNvPr id="58" name="Rectangle 57">
                  <a:extLst>
                    <a:ext uri="{FF2B5EF4-FFF2-40B4-BE49-F238E27FC236}">
                      <a16:creationId xmlns:a16="http://schemas.microsoft.com/office/drawing/2014/main" id="{B6E09AE8-11F1-7AC4-C0C0-0ADB5D1C6574}"/>
                    </a:ext>
                  </a:extLst>
                </p:cNvPr>
                <p:cNvSpPr>
                  <a:spLocks noRot="1" noChangeAspect="1" noMove="1" noResize="1" noEditPoints="1" noAdjustHandles="1" noChangeArrowheads="1" noChangeShapeType="1" noTextEdit="1"/>
                </p:cNvSpPr>
                <p:nvPr/>
              </p:nvSpPr>
              <p:spPr>
                <a:xfrm>
                  <a:off x="1125637" y="2500577"/>
                  <a:ext cx="640080" cy="643180"/>
                </a:xfrm>
                <a:prstGeom prst="rect">
                  <a:avLst/>
                </a:prstGeom>
                <a:blipFill>
                  <a:blip r:embed="rId9"/>
                  <a:stretch>
                    <a:fillRect/>
                  </a:stretch>
                </a:blipFill>
              </p:spPr>
              <p:txBody>
                <a:bodyPr/>
                <a:lstStyle/>
                <a:p>
                  <a:r>
                    <a:rPr lang="en-US">
                      <a:noFill/>
                    </a:rPr>
                    <a:t> </a:t>
                  </a:r>
                </a:p>
              </p:txBody>
            </p:sp>
          </mc:Fallback>
        </mc:AlternateContent>
        <p:sp>
          <p:nvSpPr>
            <p:cNvPr id="59" name="TextBox 58">
              <a:extLst>
                <a:ext uri="{FF2B5EF4-FFF2-40B4-BE49-F238E27FC236}">
                  <a16:creationId xmlns:a16="http://schemas.microsoft.com/office/drawing/2014/main" id="{1C9566D2-E6CA-CB36-2B77-B112407BCCBB}"/>
                </a:ext>
              </a:extLst>
            </p:cNvPr>
            <p:cNvSpPr txBox="1"/>
            <p:nvPr/>
          </p:nvSpPr>
          <p:spPr>
            <a:xfrm>
              <a:off x="1199313" y="1656767"/>
              <a:ext cx="492727" cy="338554"/>
            </a:xfrm>
            <a:prstGeom prst="rect">
              <a:avLst/>
            </a:prstGeom>
            <a:noFill/>
          </p:spPr>
          <p:txBody>
            <a:bodyPr wrap="square" lIns="91440" tIns="45720" rIns="91440" bIns="45720" anchor="t">
              <a:spAutoFit/>
            </a:bodyPr>
            <a:lstStyle/>
            <a:p>
              <a:pPr algn="ctr"/>
              <a:r>
                <a:rPr lang="pt-BR" sz="1600" b="1">
                  <a:solidFill>
                    <a:schemeClr val="tx1">
                      <a:lumMod val="75000"/>
                      <a:lumOff val="25000"/>
                    </a:schemeClr>
                  </a:solidFill>
                  <a:ea typeface="+mn-lt"/>
                  <a:cs typeface="+mn-lt"/>
                </a:rPr>
                <a:t>V</a:t>
              </a:r>
              <a:endParaRPr lang="pt-BR" sz="1600" b="1" baseline="-25000">
                <a:solidFill>
                  <a:schemeClr val="tx1">
                    <a:lumMod val="75000"/>
                    <a:lumOff val="25000"/>
                  </a:schemeClr>
                </a:solidFill>
                <a:effectLst/>
                <a:cs typeface="Calibri"/>
              </a:endParaRPr>
            </a:p>
          </p:txBody>
        </p:sp>
        <p:sp>
          <p:nvSpPr>
            <p:cNvPr id="61" name="TextBox 60">
              <a:extLst>
                <a:ext uri="{FF2B5EF4-FFF2-40B4-BE49-F238E27FC236}">
                  <a16:creationId xmlns:a16="http://schemas.microsoft.com/office/drawing/2014/main" id="{357BEF9B-AC5A-426F-9EE4-89C4D6039FBF}"/>
                </a:ext>
              </a:extLst>
            </p:cNvPr>
            <p:cNvSpPr txBox="1"/>
            <p:nvPr/>
          </p:nvSpPr>
          <p:spPr>
            <a:xfrm>
              <a:off x="1878753" y="2063097"/>
              <a:ext cx="232123" cy="338554"/>
            </a:xfrm>
            <a:prstGeom prst="rect">
              <a:avLst/>
            </a:prstGeom>
            <a:noFill/>
          </p:spPr>
          <p:txBody>
            <a:bodyPr wrap="square" lIns="91440" tIns="45720" rIns="91440" bIns="45720" anchor="t">
              <a:spAutoFit/>
            </a:bodyPr>
            <a:lstStyle/>
            <a:p>
              <a:pPr algn="ctr"/>
              <a:r>
                <a:rPr lang="pt-BR" sz="1600" b="1">
                  <a:solidFill>
                    <a:schemeClr val="tx1">
                      <a:lumMod val="75000"/>
                      <a:lumOff val="25000"/>
                    </a:schemeClr>
                  </a:solidFill>
                  <a:ea typeface="+mn-lt"/>
                  <a:cs typeface="+mn-lt"/>
                </a:rPr>
                <a:t>I</a:t>
              </a:r>
              <a:endParaRPr lang="pt-BR" sz="1600" b="1" baseline="-25000">
                <a:solidFill>
                  <a:schemeClr val="tx1">
                    <a:lumMod val="75000"/>
                    <a:lumOff val="25000"/>
                  </a:schemeClr>
                </a:solidFill>
                <a:effectLst/>
                <a:cs typeface="Calibri"/>
              </a:endParaRPr>
            </a:p>
          </p:txBody>
        </p:sp>
        <p:sp>
          <p:nvSpPr>
            <p:cNvPr id="62" name="TextBox 61">
              <a:extLst>
                <a:ext uri="{FF2B5EF4-FFF2-40B4-BE49-F238E27FC236}">
                  <a16:creationId xmlns:a16="http://schemas.microsoft.com/office/drawing/2014/main" id="{69E97BC2-EC28-128D-BF9F-B01F8C960C26}"/>
                </a:ext>
              </a:extLst>
            </p:cNvPr>
            <p:cNvSpPr txBox="1"/>
            <p:nvPr/>
          </p:nvSpPr>
          <p:spPr>
            <a:xfrm>
              <a:off x="1878753" y="3224402"/>
              <a:ext cx="232123" cy="338554"/>
            </a:xfrm>
            <a:prstGeom prst="rect">
              <a:avLst/>
            </a:prstGeom>
            <a:noFill/>
          </p:spPr>
          <p:txBody>
            <a:bodyPr wrap="square" lIns="91440" tIns="45720" rIns="91440" bIns="45720" anchor="t">
              <a:spAutoFit/>
            </a:bodyPr>
            <a:lstStyle/>
            <a:p>
              <a:pPr algn="ctr"/>
              <a:r>
                <a:rPr lang="pt-BR" sz="1600" b="1">
                  <a:solidFill>
                    <a:schemeClr val="tx1">
                      <a:lumMod val="75000"/>
                      <a:lumOff val="25000"/>
                    </a:schemeClr>
                  </a:solidFill>
                  <a:ea typeface="+mn-lt"/>
                  <a:cs typeface="+mn-lt"/>
                </a:rPr>
                <a:t>I</a:t>
              </a:r>
              <a:endParaRPr lang="pt-BR" sz="1600" b="1" baseline="-25000">
                <a:solidFill>
                  <a:schemeClr val="tx1">
                    <a:lumMod val="75000"/>
                    <a:lumOff val="25000"/>
                  </a:schemeClr>
                </a:solidFill>
                <a:effectLst/>
                <a:cs typeface="Calibri"/>
              </a:endParaRPr>
            </a:p>
          </p:txBody>
        </p:sp>
        <p:cxnSp>
          <p:nvCxnSpPr>
            <p:cNvPr id="63" name="Straight Arrow Connector 62">
              <a:extLst>
                <a:ext uri="{FF2B5EF4-FFF2-40B4-BE49-F238E27FC236}">
                  <a16:creationId xmlns:a16="http://schemas.microsoft.com/office/drawing/2014/main" id="{572ABAE7-E951-5934-2021-56CE45339BDF}"/>
                </a:ext>
              </a:extLst>
            </p:cNvPr>
            <p:cNvCxnSpPr>
              <a:cxnSpLocks/>
              <a:stCxn id="59" idx="2"/>
              <a:endCxn id="58" idx="0"/>
            </p:cNvCxnSpPr>
            <p:nvPr/>
          </p:nvCxnSpPr>
          <p:spPr>
            <a:xfrm>
              <a:off x="1445677" y="1995321"/>
              <a:ext cx="0" cy="505256"/>
            </a:xfrm>
            <a:prstGeom prst="straightConnector1">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F6AE9C6D-4401-E0B2-5FAF-A8D0ACD480A1}"/>
                </a:ext>
              </a:extLst>
            </p:cNvPr>
            <p:cNvSpPr txBox="1"/>
            <p:nvPr/>
          </p:nvSpPr>
          <p:spPr>
            <a:xfrm>
              <a:off x="1199313" y="3710439"/>
              <a:ext cx="492727" cy="338554"/>
            </a:xfrm>
            <a:prstGeom prst="rect">
              <a:avLst/>
            </a:prstGeom>
            <a:noFill/>
          </p:spPr>
          <p:txBody>
            <a:bodyPr wrap="square" lIns="91440" tIns="45720" rIns="91440" bIns="45720" anchor="t">
              <a:spAutoFit/>
            </a:bodyPr>
            <a:lstStyle/>
            <a:p>
              <a:pPr algn="ctr"/>
              <a:r>
                <a:rPr lang="pt-BR" sz="1600" b="1">
                  <a:solidFill>
                    <a:schemeClr val="tx1">
                      <a:lumMod val="75000"/>
                      <a:lumOff val="25000"/>
                    </a:schemeClr>
                  </a:solidFill>
                  <a:ea typeface="+mn-lt"/>
                  <a:cs typeface="+mn-lt"/>
                </a:rPr>
                <a:t>V</a:t>
              </a:r>
              <a:endParaRPr lang="pt-BR" sz="1600" b="1" baseline="-25000">
                <a:solidFill>
                  <a:schemeClr val="tx1">
                    <a:lumMod val="75000"/>
                    <a:lumOff val="25000"/>
                  </a:schemeClr>
                </a:solidFill>
                <a:effectLst/>
                <a:cs typeface="Calibri"/>
              </a:endParaRPr>
            </a:p>
          </p:txBody>
        </p:sp>
        <p:cxnSp>
          <p:nvCxnSpPr>
            <p:cNvPr id="67" name="Straight Arrow Connector 66">
              <a:extLst>
                <a:ext uri="{FF2B5EF4-FFF2-40B4-BE49-F238E27FC236}">
                  <a16:creationId xmlns:a16="http://schemas.microsoft.com/office/drawing/2014/main" id="{B3B7807C-A29B-B3DE-3ABB-1E3FB6B43251}"/>
                </a:ext>
              </a:extLst>
            </p:cNvPr>
            <p:cNvCxnSpPr>
              <a:cxnSpLocks/>
              <a:stCxn id="58" idx="2"/>
              <a:endCxn id="66" idx="0"/>
            </p:cNvCxnSpPr>
            <p:nvPr/>
          </p:nvCxnSpPr>
          <p:spPr>
            <a:xfrm>
              <a:off x="1445677" y="3143757"/>
              <a:ext cx="0" cy="566682"/>
            </a:xfrm>
            <a:prstGeom prst="straightConnector1">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AC630F39-4222-6D55-A5EA-E3B4F8B95AB1}"/>
                </a:ext>
              </a:extLst>
            </p:cNvPr>
            <p:cNvCxnSpPr>
              <a:cxnSpLocks/>
              <a:stCxn id="61" idx="1"/>
              <a:endCxn id="80" idx="2"/>
            </p:cNvCxnSpPr>
            <p:nvPr/>
          </p:nvCxnSpPr>
          <p:spPr>
            <a:xfrm flipH="1" flipV="1">
              <a:off x="1399956" y="2229538"/>
              <a:ext cx="478797" cy="2836"/>
            </a:xfrm>
            <a:prstGeom prst="straightConnector1">
              <a:avLst/>
            </a:prstGeom>
            <a:ln w="19050">
              <a:solidFill>
                <a:schemeClr val="tx2"/>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71BFE69C-B057-3EA2-E16A-0862ED828F89}"/>
                </a:ext>
              </a:extLst>
            </p:cNvPr>
            <p:cNvCxnSpPr>
              <a:cxnSpLocks/>
              <a:stCxn id="62" idx="1"/>
              <a:endCxn id="82" idx="2"/>
            </p:cNvCxnSpPr>
            <p:nvPr/>
          </p:nvCxnSpPr>
          <p:spPr>
            <a:xfrm flipH="1" flipV="1">
              <a:off x="1399956" y="3388849"/>
              <a:ext cx="478797" cy="4830"/>
            </a:xfrm>
            <a:prstGeom prst="straightConnector1">
              <a:avLst/>
            </a:prstGeom>
            <a:ln w="19050">
              <a:solidFill>
                <a:schemeClr val="tx2"/>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0" name="Oval 79">
              <a:extLst>
                <a:ext uri="{FF2B5EF4-FFF2-40B4-BE49-F238E27FC236}">
                  <a16:creationId xmlns:a16="http://schemas.microsoft.com/office/drawing/2014/main" id="{F8BE44D3-21F4-04AC-D3B7-1350790F1A6E}"/>
                </a:ext>
              </a:extLst>
            </p:cNvPr>
            <p:cNvSpPr/>
            <p:nvPr/>
          </p:nvSpPr>
          <p:spPr>
            <a:xfrm>
              <a:off x="1399956" y="2183818"/>
              <a:ext cx="91440" cy="9144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5A35C53-CE9D-B6D6-BF43-75A403D57318}"/>
                </a:ext>
              </a:extLst>
            </p:cNvPr>
            <p:cNvSpPr/>
            <p:nvPr/>
          </p:nvSpPr>
          <p:spPr>
            <a:xfrm>
              <a:off x="1399956" y="3343129"/>
              <a:ext cx="91440" cy="9144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7C8BDE68-37D4-30A6-6AC1-57E1CE7C7F46}"/>
                  </a:ext>
                </a:extLst>
              </p:cNvPr>
              <p:cNvSpPr txBox="1"/>
              <p:nvPr/>
            </p:nvSpPr>
            <p:spPr>
              <a:xfrm>
                <a:off x="666010" y="4200927"/>
                <a:ext cx="23717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𝑉</m:t>
                          </m:r>
                        </m:e>
                      </m:d>
                      <m:r>
                        <a:rPr lang="en-US" b="0" i="1" smtClean="0">
                          <a:latin typeface="Cambria Math" panose="02040503050406030204" pitchFamily="18" charset="0"/>
                        </a:rPr>
                        <m:t>=</m:t>
                      </m:r>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𝐼</m:t>
                          </m:r>
                        </m:e>
                      </m:d>
                      <m:r>
                        <a:rPr lang="en-US" b="0" i="1" smtClean="0">
                          <a:latin typeface="Cambria Math" panose="02040503050406030204" pitchFamily="18" charset="0"/>
                        </a:rPr>
                        <m:t>⊕</m:t>
                      </m:r>
                      <m:r>
                        <a:rPr lang="en-US" b="0" i="1" smtClean="0">
                          <a:latin typeface="Cambria Math" panose="02040503050406030204" pitchFamily="18" charset="0"/>
                        </a:rPr>
                        <m:t>𝐼</m:t>
                      </m:r>
                    </m:oMath>
                  </m:oMathPara>
                </a14:m>
                <a:endParaRPr lang="en-US"/>
              </a:p>
            </p:txBody>
          </p:sp>
        </mc:Choice>
        <mc:Fallback xmlns="">
          <p:sp>
            <p:nvSpPr>
              <p:cNvPr id="84" name="TextBox 83">
                <a:extLst>
                  <a:ext uri="{FF2B5EF4-FFF2-40B4-BE49-F238E27FC236}">
                    <a16:creationId xmlns:a16="http://schemas.microsoft.com/office/drawing/2014/main" id="{7C8BDE68-37D4-30A6-6AC1-57E1CE7C7F46}"/>
                  </a:ext>
                </a:extLst>
              </p:cNvPr>
              <p:cNvSpPr txBox="1">
                <a:spLocks noRot="1" noChangeAspect="1" noMove="1" noResize="1" noEditPoints="1" noAdjustHandles="1" noChangeArrowheads="1" noChangeShapeType="1" noTextEdit="1"/>
              </p:cNvSpPr>
              <p:nvPr/>
            </p:nvSpPr>
            <p:spPr>
              <a:xfrm>
                <a:off x="666010" y="4200927"/>
                <a:ext cx="2371740" cy="276999"/>
              </a:xfrm>
              <a:prstGeom prst="rect">
                <a:avLst/>
              </a:prstGeom>
              <a:blipFill>
                <a:blip r:embed="rId10"/>
                <a:stretch>
                  <a:fillRect l="-2128" r="-1064"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A56C4E3C-78D4-EC0F-A2E2-2366BF856F0C}"/>
                  </a:ext>
                </a:extLst>
              </p:cNvPr>
              <p:cNvSpPr txBox="1"/>
              <p:nvPr/>
            </p:nvSpPr>
            <p:spPr>
              <a:xfrm>
                <a:off x="3595048" y="4134006"/>
                <a:ext cx="2722732" cy="698974"/>
              </a:xfrm>
              <a:prstGeom prst="rect">
                <a:avLst/>
              </a:prstGeom>
              <a:noFill/>
            </p:spPr>
            <p:txBody>
              <a:bodyPr wrap="none" lIns="0" tIns="0" rIns="0" bIns="0" rtlCol="0">
                <a:spAutoFit/>
              </a:bodyPr>
              <a:lstStyle/>
              <a:p>
                <a:pPr algn="r">
                  <a:lnSpc>
                    <a:spcPct val="125000"/>
                  </a:lnSpc>
                </a:pPr>
                <a14:m>
                  <m:oMathPara xmlns:m="http://schemas.openxmlformats.org/officeDocument/2006/math">
                    <m:oMathParaPr>
                      <m:jc m:val="right"/>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𝐸</m:t>
                              </m:r>
                            </m:e>
                          </m:acc>
                        </m:e>
                        <m:sub>
                          <m:r>
                            <a:rPr lang="en-US" b="0" i="1" smtClean="0">
                              <a:latin typeface="Cambria Math" panose="02040503050406030204" pitchFamily="18" charset="0"/>
                            </a:rPr>
                            <m:t>𝐿</m:t>
                          </m:r>
                        </m:sub>
                        <m:sup>
                          <m:r>
                            <a:rPr lang="en-US" b="0" i="1" smtClean="0">
                              <a:latin typeface="Cambria Math" panose="02040503050406030204" pitchFamily="18" charset="0"/>
                            </a:rPr>
                            <m:t>𝑇</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𝑉</m:t>
                          </m:r>
                        </m:e>
                      </m:d>
                      <m:r>
                        <a:rPr lang="en-US" b="0" i="1" smtClean="0">
                          <a:latin typeface="Cambria Math" panose="02040503050406030204" pitchFamily="18" charset="0"/>
                        </a:rPr>
                        <m:t>=</m:t>
                      </m:r>
                      <m:r>
                        <a:rPr lang="en-US" b="0" i="1" smtClean="0">
                          <a:latin typeface="Cambria Math" panose="02040503050406030204" pitchFamily="18" charset="0"/>
                        </a:rPr>
                        <m:t>𝐸</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r>
                            <a:rPr lang="en-US" b="0" i="1" smtClean="0">
                              <a:latin typeface="Cambria Math" panose="02040503050406030204" pitchFamily="18" charset="0"/>
                            </a:rPr>
                            <m:t>, </m:t>
                          </m:r>
                          <m:r>
                            <a:rPr lang="en-US" b="0" i="1" smtClean="0">
                              <a:latin typeface="Cambria Math" panose="02040503050406030204" pitchFamily="18" charset="0"/>
                            </a:rPr>
                            <m:t>𝑉</m:t>
                          </m:r>
                          <m:r>
                            <a:rPr lang="en-US" b="0" i="1" smtClean="0">
                              <a:latin typeface="Cambria Math" panose="02040503050406030204" pitchFamily="18" charset="0"/>
                            </a:rPr>
                            <m:t>⊕</m:t>
                          </m:r>
                          <m:r>
                            <m:rPr>
                              <m:sty m:val="p"/>
                            </m:rPr>
                            <a:rPr lang="en-US" b="0" i="0" smtClean="0">
                              <a:latin typeface="Cambria Math" panose="02040503050406030204" pitchFamily="18" charset="0"/>
                            </a:rPr>
                            <m:t>Δ</m:t>
                          </m:r>
                        </m:e>
                      </m:d>
                      <m:r>
                        <a:rPr lang="en-US" b="0" i="1" smtClean="0">
                          <a:latin typeface="Cambria Math" panose="02040503050406030204" pitchFamily="18" charset="0"/>
                        </a:rPr>
                        <m:t>⊕</m:t>
                      </m:r>
                      <m:r>
                        <m:rPr>
                          <m:sty m:val="p"/>
                        </m:rPr>
                        <a:rPr lang="en-US" b="0" i="0" smtClean="0">
                          <a:latin typeface="Cambria Math" panose="02040503050406030204" pitchFamily="18" charset="0"/>
                        </a:rPr>
                        <m:t>Δ</m:t>
                      </m:r>
                    </m:oMath>
                  </m:oMathPara>
                </a14:m>
                <a:endParaRPr lang="en-US" b="0" i="0">
                  <a:latin typeface="Cambria Math" panose="02040503050406030204" pitchFamily="18" charset="0"/>
                </a:endParaRPr>
              </a:p>
              <a:p>
                <a:pPr algn="r">
                  <a:lnSpc>
                    <a:spcPct val="125000"/>
                  </a:lnSpc>
                </a:pPr>
                <a14:m>
                  <m:oMathPara xmlns:m="http://schemas.openxmlformats.org/officeDocument/2006/math">
                    <m:oMathParaPr>
                      <m:jc m:val="right"/>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m:t>
                      </m:r>
                      <m:r>
                        <m:rPr>
                          <m:sty m:val="p"/>
                        </m:rPr>
                        <a:rPr lang="en-US" b="0" i="0" smtClean="0">
                          <a:latin typeface="Cambria Math" panose="02040503050406030204" pitchFamily="18" charset="0"/>
                        </a:rPr>
                        <m:t>Offset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US"/>
              </a:p>
            </p:txBody>
          </p:sp>
        </mc:Choice>
        <mc:Fallback xmlns="">
          <p:sp>
            <p:nvSpPr>
              <p:cNvPr id="85" name="TextBox 84">
                <a:extLst>
                  <a:ext uri="{FF2B5EF4-FFF2-40B4-BE49-F238E27FC236}">
                    <a16:creationId xmlns:a16="http://schemas.microsoft.com/office/drawing/2014/main" id="{A56C4E3C-78D4-EC0F-A2E2-2366BF856F0C}"/>
                  </a:ext>
                </a:extLst>
              </p:cNvPr>
              <p:cNvSpPr txBox="1">
                <a:spLocks noRot="1" noChangeAspect="1" noMove="1" noResize="1" noEditPoints="1" noAdjustHandles="1" noChangeArrowheads="1" noChangeShapeType="1" noTextEdit="1"/>
              </p:cNvSpPr>
              <p:nvPr/>
            </p:nvSpPr>
            <p:spPr>
              <a:xfrm>
                <a:off x="3595048" y="4134006"/>
                <a:ext cx="2722732" cy="698974"/>
              </a:xfrm>
              <a:prstGeom prst="rect">
                <a:avLst/>
              </a:prstGeom>
              <a:blipFill>
                <a:blip r:embed="rId11"/>
                <a:stretch>
                  <a:fillRect r="-4186" b="-10714"/>
                </a:stretch>
              </a:blipFill>
            </p:spPr>
            <p:txBody>
              <a:bodyPr/>
              <a:lstStyle/>
              <a:p>
                <a:r>
                  <a:rPr lang="en-US">
                    <a:noFill/>
                  </a:rPr>
                  <a:t> </a:t>
                </a:r>
              </a:p>
            </p:txBody>
          </p:sp>
        </mc:Fallback>
      </mc:AlternateContent>
      <p:grpSp>
        <p:nvGrpSpPr>
          <p:cNvPr id="102" name="Group 101">
            <a:extLst>
              <a:ext uri="{FF2B5EF4-FFF2-40B4-BE49-F238E27FC236}">
                <a16:creationId xmlns:a16="http://schemas.microsoft.com/office/drawing/2014/main" id="{D616CD0A-4EF6-9D62-D7F5-B033442C37A5}"/>
              </a:ext>
            </a:extLst>
          </p:cNvPr>
          <p:cNvGrpSpPr/>
          <p:nvPr/>
        </p:nvGrpSpPr>
        <p:grpSpPr>
          <a:xfrm>
            <a:off x="4538000" y="1656767"/>
            <a:ext cx="985239" cy="2392226"/>
            <a:chOff x="3484118" y="1656767"/>
            <a:chExt cx="985239" cy="2392226"/>
          </a:xfrm>
        </p:grpSpPr>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83277FB4-9E01-1EA4-20D9-265A9843A687}"/>
                    </a:ext>
                  </a:extLst>
                </p:cNvPr>
                <p:cNvSpPr/>
                <p:nvPr/>
              </p:nvSpPr>
              <p:spPr>
                <a:xfrm>
                  <a:off x="3484118" y="2500577"/>
                  <a:ext cx="640080" cy="6431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sub>
                        </m:sSub>
                      </m:oMath>
                    </m:oMathPara>
                  </a14:m>
                  <a:endParaRPr lang="en-US"/>
                </a:p>
              </p:txBody>
            </p:sp>
          </mc:Choice>
          <mc:Fallback xmlns="">
            <p:sp>
              <p:nvSpPr>
                <p:cNvPr id="86" name="Rectangle 85">
                  <a:extLst>
                    <a:ext uri="{FF2B5EF4-FFF2-40B4-BE49-F238E27FC236}">
                      <a16:creationId xmlns:a16="http://schemas.microsoft.com/office/drawing/2014/main" id="{83277FB4-9E01-1EA4-20D9-265A9843A687}"/>
                    </a:ext>
                  </a:extLst>
                </p:cNvPr>
                <p:cNvSpPr>
                  <a:spLocks noRot="1" noChangeAspect="1" noMove="1" noResize="1" noEditPoints="1" noAdjustHandles="1" noChangeArrowheads="1" noChangeShapeType="1" noTextEdit="1"/>
                </p:cNvSpPr>
                <p:nvPr/>
              </p:nvSpPr>
              <p:spPr>
                <a:xfrm>
                  <a:off x="3484118" y="2500577"/>
                  <a:ext cx="640080" cy="643180"/>
                </a:xfrm>
                <a:prstGeom prst="rect">
                  <a:avLst/>
                </a:prstGeom>
                <a:blipFill>
                  <a:blip r:embed="rId12"/>
                  <a:stretch>
                    <a:fillRect/>
                  </a:stretch>
                </a:blipFill>
              </p:spPr>
              <p:txBody>
                <a:bodyPr/>
                <a:lstStyle/>
                <a:p>
                  <a:r>
                    <a:rPr lang="en-US">
                      <a:noFill/>
                    </a:rPr>
                    <a:t> </a:t>
                  </a:r>
                </a:p>
              </p:txBody>
            </p:sp>
          </mc:Fallback>
        </mc:AlternateContent>
        <p:sp>
          <p:nvSpPr>
            <p:cNvPr id="87" name="TextBox 86">
              <a:extLst>
                <a:ext uri="{FF2B5EF4-FFF2-40B4-BE49-F238E27FC236}">
                  <a16:creationId xmlns:a16="http://schemas.microsoft.com/office/drawing/2014/main" id="{204955C0-3D57-373F-802A-0DC26F9BEBF9}"/>
                </a:ext>
              </a:extLst>
            </p:cNvPr>
            <p:cNvSpPr txBox="1"/>
            <p:nvPr/>
          </p:nvSpPr>
          <p:spPr>
            <a:xfrm>
              <a:off x="3557794" y="1656767"/>
              <a:ext cx="492727" cy="338554"/>
            </a:xfrm>
            <a:prstGeom prst="rect">
              <a:avLst/>
            </a:prstGeom>
            <a:noFill/>
          </p:spPr>
          <p:txBody>
            <a:bodyPr wrap="square" lIns="91440" tIns="45720" rIns="91440" bIns="45720" anchor="t">
              <a:spAutoFit/>
            </a:bodyPr>
            <a:lstStyle/>
            <a:p>
              <a:pPr algn="ctr"/>
              <a:r>
                <a:rPr lang="pt-BR" sz="1600" b="1">
                  <a:solidFill>
                    <a:schemeClr val="tx1">
                      <a:lumMod val="75000"/>
                      <a:lumOff val="25000"/>
                    </a:schemeClr>
                  </a:solidFill>
                  <a:ea typeface="+mn-lt"/>
                  <a:cs typeface="+mn-lt"/>
                </a:rPr>
                <a:t>V</a:t>
              </a:r>
              <a:endParaRPr lang="pt-BR" sz="1600" b="1" baseline="-25000">
                <a:solidFill>
                  <a:schemeClr val="tx1">
                    <a:lumMod val="75000"/>
                    <a:lumOff val="25000"/>
                  </a:schemeClr>
                </a:solidFill>
                <a:effectLst/>
                <a:cs typeface="Calibri"/>
              </a:endParaRP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7B788FE4-A84B-7FA7-724C-ADEF6E500314}"/>
                    </a:ext>
                  </a:extLst>
                </p:cNvPr>
                <p:cNvSpPr txBox="1"/>
                <p:nvPr/>
              </p:nvSpPr>
              <p:spPr>
                <a:xfrm>
                  <a:off x="4237234" y="2063097"/>
                  <a:ext cx="232123" cy="332912"/>
                </a:xfrm>
                <a:prstGeom prst="rect">
                  <a:avLst/>
                </a:prstGeom>
                <a:noFill/>
              </p:spPr>
              <p:txBody>
                <a:bodyPr wrap="square" lIns="91440" tIns="45720" rIns="91440" bIns="45720" anchor="t">
                  <a:spAutoFit/>
                </a:bodyPr>
                <a:lstStyle/>
                <a:p>
                  <a:pPr algn="ctr"/>
                  <a14:m>
                    <m:oMathPara xmlns:m="http://schemas.openxmlformats.org/officeDocument/2006/math">
                      <m:oMathParaPr>
                        <m:jc m:val="centerGroup"/>
                      </m:oMathParaPr>
                      <m:oMath xmlns:m="http://schemas.openxmlformats.org/officeDocument/2006/math">
                        <m:r>
                          <m:rPr>
                            <m:sty m:val="p"/>
                          </m:rPr>
                          <a:rPr lang="en-US" sz="1600" b="0" i="0" smtClean="0">
                            <a:solidFill>
                              <a:schemeClr val="tx1">
                                <a:lumMod val="75000"/>
                                <a:lumOff val="25000"/>
                              </a:schemeClr>
                            </a:solidFill>
                            <a:latin typeface="Cambria Math" panose="02040503050406030204" pitchFamily="18" charset="0"/>
                            <a:ea typeface="+mn-lt"/>
                            <a:cs typeface="+mn-lt"/>
                          </a:rPr>
                          <m:t>Δ</m:t>
                        </m:r>
                      </m:oMath>
                    </m:oMathPara>
                  </a14:m>
                  <a:endParaRPr lang="pt-BR" sz="1600" baseline="-25000">
                    <a:solidFill>
                      <a:schemeClr val="tx1">
                        <a:lumMod val="75000"/>
                        <a:lumOff val="25000"/>
                      </a:schemeClr>
                    </a:solidFill>
                    <a:effectLst/>
                    <a:cs typeface="Calibri"/>
                  </a:endParaRPr>
                </a:p>
              </p:txBody>
            </p:sp>
          </mc:Choice>
          <mc:Fallback xmlns="">
            <p:sp>
              <p:nvSpPr>
                <p:cNvPr id="88" name="TextBox 87">
                  <a:extLst>
                    <a:ext uri="{FF2B5EF4-FFF2-40B4-BE49-F238E27FC236}">
                      <a16:creationId xmlns:a16="http://schemas.microsoft.com/office/drawing/2014/main" id="{7B788FE4-A84B-7FA7-724C-ADEF6E500314}"/>
                    </a:ext>
                  </a:extLst>
                </p:cNvPr>
                <p:cNvSpPr txBox="1">
                  <a:spLocks noRot="1" noChangeAspect="1" noMove="1" noResize="1" noEditPoints="1" noAdjustHandles="1" noChangeArrowheads="1" noChangeShapeType="1" noTextEdit="1"/>
                </p:cNvSpPr>
                <p:nvPr/>
              </p:nvSpPr>
              <p:spPr>
                <a:xfrm>
                  <a:off x="4237234" y="2063097"/>
                  <a:ext cx="232123" cy="332912"/>
                </a:xfrm>
                <a:prstGeom prst="rect">
                  <a:avLst/>
                </a:prstGeom>
                <a:blipFill>
                  <a:blip r:embed="rId13"/>
                  <a:stretch>
                    <a:fillRect l="-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BC4E8BA2-FB28-BA8E-CE0C-1E2D3F0143A3}"/>
                    </a:ext>
                  </a:extLst>
                </p:cNvPr>
                <p:cNvSpPr txBox="1"/>
                <p:nvPr/>
              </p:nvSpPr>
              <p:spPr>
                <a:xfrm>
                  <a:off x="4237234" y="3224402"/>
                  <a:ext cx="232123" cy="332912"/>
                </a:xfrm>
                <a:prstGeom prst="rect">
                  <a:avLst/>
                </a:prstGeom>
                <a:noFill/>
              </p:spPr>
              <p:txBody>
                <a:bodyPr wrap="square" lIns="91440" tIns="45720" rIns="91440" bIns="45720" anchor="t">
                  <a:spAutoFit/>
                </a:bodyPr>
                <a:lstStyle/>
                <a:p>
                  <a:pPr algn="ctr"/>
                  <a14:m>
                    <m:oMathPara xmlns:m="http://schemas.openxmlformats.org/officeDocument/2006/math">
                      <m:oMathParaPr>
                        <m:jc m:val="centerGroup"/>
                      </m:oMathParaPr>
                      <m:oMath xmlns:m="http://schemas.openxmlformats.org/officeDocument/2006/math">
                        <m:r>
                          <m:rPr>
                            <m:sty m:val="p"/>
                          </m:rPr>
                          <a:rPr lang="en-US" sz="1600" b="0" i="0" smtClean="0">
                            <a:solidFill>
                              <a:schemeClr val="tx1">
                                <a:lumMod val="75000"/>
                                <a:lumOff val="25000"/>
                              </a:schemeClr>
                            </a:solidFill>
                            <a:latin typeface="Cambria Math" panose="02040503050406030204" pitchFamily="18" charset="0"/>
                            <a:ea typeface="+mn-lt"/>
                            <a:cs typeface="+mn-lt"/>
                          </a:rPr>
                          <m:t>Δ</m:t>
                        </m:r>
                      </m:oMath>
                    </m:oMathPara>
                  </a14:m>
                  <a:endParaRPr lang="pt-BR" sz="1600" baseline="-25000">
                    <a:solidFill>
                      <a:schemeClr val="tx1">
                        <a:lumMod val="75000"/>
                        <a:lumOff val="25000"/>
                      </a:schemeClr>
                    </a:solidFill>
                    <a:effectLst/>
                    <a:cs typeface="Calibri"/>
                  </a:endParaRPr>
                </a:p>
              </p:txBody>
            </p:sp>
          </mc:Choice>
          <mc:Fallback xmlns="">
            <p:sp>
              <p:nvSpPr>
                <p:cNvPr id="89" name="TextBox 88">
                  <a:extLst>
                    <a:ext uri="{FF2B5EF4-FFF2-40B4-BE49-F238E27FC236}">
                      <a16:creationId xmlns:a16="http://schemas.microsoft.com/office/drawing/2014/main" id="{BC4E8BA2-FB28-BA8E-CE0C-1E2D3F0143A3}"/>
                    </a:ext>
                  </a:extLst>
                </p:cNvPr>
                <p:cNvSpPr txBox="1">
                  <a:spLocks noRot="1" noChangeAspect="1" noMove="1" noResize="1" noEditPoints="1" noAdjustHandles="1" noChangeArrowheads="1" noChangeShapeType="1" noTextEdit="1"/>
                </p:cNvSpPr>
                <p:nvPr/>
              </p:nvSpPr>
              <p:spPr>
                <a:xfrm>
                  <a:off x="4237234" y="3224402"/>
                  <a:ext cx="232123" cy="332912"/>
                </a:xfrm>
                <a:prstGeom prst="rect">
                  <a:avLst/>
                </a:prstGeom>
                <a:blipFill>
                  <a:blip r:embed="rId14"/>
                  <a:stretch>
                    <a:fillRect l="-10526"/>
                  </a:stretch>
                </a:blipFill>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EB7F2EE8-9832-DB42-D0E3-3D636242EA2E}"/>
                </a:ext>
              </a:extLst>
            </p:cNvPr>
            <p:cNvCxnSpPr>
              <a:cxnSpLocks/>
              <a:stCxn id="87" idx="2"/>
              <a:endCxn id="86" idx="0"/>
            </p:cNvCxnSpPr>
            <p:nvPr/>
          </p:nvCxnSpPr>
          <p:spPr>
            <a:xfrm>
              <a:off x="3804158" y="1995321"/>
              <a:ext cx="0" cy="505256"/>
            </a:xfrm>
            <a:prstGeom prst="straightConnector1">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2B595883-CACA-F946-4B55-259FD893A730}"/>
                </a:ext>
              </a:extLst>
            </p:cNvPr>
            <p:cNvSpPr txBox="1"/>
            <p:nvPr/>
          </p:nvSpPr>
          <p:spPr>
            <a:xfrm>
              <a:off x="3557794" y="3710439"/>
              <a:ext cx="492727" cy="338554"/>
            </a:xfrm>
            <a:prstGeom prst="rect">
              <a:avLst/>
            </a:prstGeom>
            <a:noFill/>
          </p:spPr>
          <p:txBody>
            <a:bodyPr wrap="square" lIns="91440" tIns="45720" rIns="91440" bIns="45720" anchor="t">
              <a:spAutoFit/>
            </a:bodyPr>
            <a:lstStyle/>
            <a:p>
              <a:pPr algn="ctr"/>
              <a:r>
                <a:rPr lang="pt-BR" sz="1600" b="1">
                  <a:solidFill>
                    <a:schemeClr val="tx1">
                      <a:lumMod val="75000"/>
                      <a:lumOff val="25000"/>
                    </a:schemeClr>
                  </a:solidFill>
                  <a:ea typeface="+mn-lt"/>
                  <a:cs typeface="+mn-lt"/>
                </a:rPr>
                <a:t>V</a:t>
              </a:r>
              <a:endParaRPr lang="pt-BR" sz="1600" b="1" baseline="-25000">
                <a:solidFill>
                  <a:schemeClr val="tx1">
                    <a:lumMod val="75000"/>
                    <a:lumOff val="25000"/>
                  </a:schemeClr>
                </a:solidFill>
                <a:effectLst/>
                <a:cs typeface="Calibri"/>
              </a:endParaRPr>
            </a:p>
          </p:txBody>
        </p:sp>
        <p:cxnSp>
          <p:nvCxnSpPr>
            <p:cNvPr id="92" name="Straight Arrow Connector 91">
              <a:extLst>
                <a:ext uri="{FF2B5EF4-FFF2-40B4-BE49-F238E27FC236}">
                  <a16:creationId xmlns:a16="http://schemas.microsoft.com/office/drawing/2014/main" id="{FDFD5AD9-9197-639B-8178-9B542476E980}"/>
                </a:ext>
              </a:extLst>
            </p:cNvPr>
            <p:cNvCxnSpPr>
              <a:cxnSpLocks/>
              <a:stCxn id="86" idx="2"/>
              <a:endCxn id="91" idx="0"/>
            </p:cNvCxnSpPr>
            <p:nvPr/>
          </p:nvCxnSpPr>
          <p:spPr>
            <a:xfrm>
              <a:off x="3804158" y="3143757"/>
              <a:ext cx="0" cy="566682"/>
            </a:xfrm>
            <a:prstGeom prst="straightConnector1">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D9533610-5875-A3B5-EE49-FB2751E93C90}"/>
                </a:ext>
              </a:extLst>
            </p:cNvPr>
            <p:cNvCxnSpPr>
              <a:cxnSpLocks/>
              <a:stCxn id="88" idx="1"/>
              <a:endCxn id="95" idx="2"/>
            </p:cNvCxnSpPr>
            <p:nvPr/>
          </p:nvCxnSpPr>
          <p:spPr>
            <a:xfrm flipH="1" flipV="1">
              <a:off x="3758437" y="2229538"/>
              <a:ext cx="478797" cy="15"/>
            </a:xfrm>
            <a:prstGeom prst="straightConnector1">
              <a:avLst/>
            </a:prstGeom>
            <a:ln w="19050">
              <a:solidFill>
                <a:schemeClr val="tx2"/>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3BDB12A7-1355-AECE-D4B8-9F534CA135EE}"/>
                </a:ext>
              </a:extLst>
            </p:cNvPr>
            <p:cNvCxnSpPr>
              <a:cxnSpLocks/>
              <a:stCxn id="89" idx="1"/>
              <a:endCxn id="96" idx="2"/>
            </p:cNvCxnSpPr>
            <p:nvPr/>
          </p:nvCxnSpPr>
          <p:spPr>
            <a:xfrm flipH="1" flipV="1">
              <a:off x="3758437" y="3388849"/>
              <a:ext cx="478797" cy="2009"/>
            </a:xfrm>
            <a:prstGeom prst="straightConnector1">
              <a:avLst/>
            </a:prstGeom>
            <a:ln w="19050">
              <a:solidFill>
                <a:schemeClr val="tx2"/>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5" name="Oval 94">
              <a:extLst>
                <a:ext uri="{FF2B5EF4-FFF2-40B4-BE49-F238E27FC236}">
                  <a16:creationId xmlns:a16="http://schemas.microsoft.com/office/drawing/2014/main" id="{2904FCF8-DBF9-6EAC-8CF6-72AC951F4873}"/>
                </a:ext>
              </a:extLst>
            </p:cNvPr>
            <p:cNvSpPr/>
            <p:nvPr/>
          </p:nvSpPr>
          <p:spPr>
            <a:xfrm>
              <a:off x="3758437" y="2183818"/>
              <a:ext cx="91440" cy="9144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E30C237C-5B18-C2BE-29D6-094E1715081F}"/>
                </a:ext>
              </a:extLst>
            </p:cNvPr>
            <p:cNvSpPr/>
            <p:nvPr/>
          </p:nvSpPr>
          <p:spPr>
            <a:xfrm>
              <a:off x="3758437" y="3343129"/>
              <a:ext cx="91440" cy="9144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TextBox 99">
            <a:extLst>
              <a:ext uri="{FF2B5EF4-FFF2-40B4-BE49-F238E27FC236}">
                <a16:creationId xmlns:a16="http://schemas.microsoft.com/office/drawing/2014/main" id="{7ECE4E89-6F15-E249-DF52-CBA20F968D42}"/>
              </a:ext>
            </a:extLst>
          </p:cNvPr>
          <p:cNvSpPr txBox="1"/>
          <p:nvPr/>
        </p:nvSpPr>
        <p:spPr>
          <a:xfrm>
            <a:off x="191482" y="1920293"/>
            <a:ext cx="2182499" cy="646331"/>
          </a:xfrm>
          <a:prstGeom prst="rect">
            <a:avLst/>
          </a:prstGeom>
          <a:noFill/>
        </p:spPr>
        <p:txBody>
          <a:bodyPr wrap="square" rtlCol="0">
            <a:spAutoFit/>
          </a:bodyPr>
          <a:lstStyle/>
          <a:p>
            <a:r>
              <a:rPr lang="en-US" dirty="0">
                <a:solidFill>
                  <a:schemeClr val="tx1">
                    <a:lumMod val="75000"/>
                    <a:lumOff val="25000"/>
                  </a:schemeClr>
                </a:solidFill>
              </a:rPr>
              <a:t>Wide permutation like Keccak or Ascon.</a:t>
            </a:r>
          </a:p>
        </p:txBody>
      </p:sp>
      <p:cxnSp>
        <p:nvCxnSpPr>
          <p:cNvPr id="105" name="Curved Connector 104">
            <a:extLst>
              <a:ext uri="{FF2B5EF4-FFF2-40B4-BE49-F238E27FC236}">
                <a16:creationId xmlns:a16="http://schemas.microsoft.com/office/drawing/2014/main" id="{C0E8494B-ACE0-1BC3-EF2F-FEF007473F90}"/>
              </a:ext>
            </a:extLst>
          </p:cNvPr>
          <p:cNvCxnSpPr>
            <a:cxnSpLocks/>
            <a:stCxn id="100" idx="2"/>
            <a:endCxn id="58" idx="1"/>
          </p:cNvCxnSpPr>
          <p:nvPr/>
        </p:nvCxnSpPr>
        <p:spPr>
          <a:xfrm rot="16200000" flipH="1">
            <a:off x="1652839" y="2196516"/>
            <a:ext cx="255543" cy="995757"/>
          </a:xfrm>
          <a:prstGeom prst="curvedConnector2">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Rectangle 108">
                <a:extLst>
                  <a:ext uri="{FF2B5EF4-FFF2-40B4-BE49-F238E27FC236}">
                    <a16:creationId xmlns:a16="http://schemas.microsoft.com/office/drawing/2014/main" id="{F7595B3C-A8C0-8AED-7DC4-EAB8D4531B70}"/>
                  </a:ext>
                </a:extLst>
              </p:cNvPr>
              <p:cNvSpPr/>
              <p:nvPr/>
            </p:nvSpPr>
            <p:spPr>
              <a:xfrm>
                <a:off x="4379821" y="5634096"/>
                <a:ext cx="3432358" cy="1077667"/>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182880" tIns="182880" rIns="182880" bIns="182880" rtlCol="0" anchor="ctr" anchorCtr="0"/>
              <a:lstStyle/>
              <a:p>
                <a14:m>
                  <m:oMath xmlns:m="http://schemas.openxmlformats.org/officeDocument/2006/math">
                    <m:r>
                      <a:rPr lang="en-US" sz="2000" i="1" smtClean="0">
                        <a:solidFill>
                          <a:srgbClr val="00B0F0"/>
                        </a:solidFill>
                        <a:latin typeface="Cambria Math" panose="02040503050406030204" pitchFamily="18" charset="0"/>
                      </a:rPr>
                      <m:t>+</m:t>
                    </m:r>
                    <m:r>
                      <a:rPr lang="en-US" sz="2000" i="1">
                        <a:solidFill>
                          <a:schemeClr val="tx1">
                            <a:lumMod val="75000"/>
                            <a:lumOff val="25000"/>
                          </a:schemeClr>
                        </a:solidFill>
                        <a:latin typeface="Cambria Math" panose="02040503050406030204" pitchFamily="18" charset="0"/>
                      </a:rPr>
                      <m:t> </m:t>
                    </m:r>
                  </m:oMath>
                </a14:m>
                <a:r>
                  <a:rPr lang="en-CA" sz="2000">
                    <a:solidFill>
                      <a:schemeClr val="tx1">
                        <a:lumMod val="75000"/>
                        <a:lumOff val="25000"/>
                      </a:schemeClr>
                    </a:solidFill>
                  </a:rPr>
                  <a:t>Simple, single primitive</a:t>
                </a:r>
              </a:p>
              <a:p>
                <a14:m>
                  <m:oMath xmlns:m="http://schemas.openxmlformats.org/officeDocument/2006/math">
                    <m:r>
                      <a:rPr lang="en-US" sz="2000" b="0" i="1" smtClean="0">
                        <a:solidFill>
                          <a:srgbClr val="00B0F0"/>
                        </a:solidFill>
                        <a:latin typeface="Cambria Math" panose="02040503050406030204" pitchFamily="18" charset="0"/>
                      </a:rPr>
                      <m:t>+</m:t>
                    </m:r>
                    <m:r>
                      <a:rPr lang="en-US" sz="2000" i="1">
                        <a:solidFill>
                          <a:schemeClr val="tx1">
                            <a:lumMod val="75000"/>
                            <a:lumOff val="25000"/>
                          </a:schemeClr>
                        </a:solidFill>
                        <a:latin typeface="Cambria Math" panose="02040503050406030204" pitchFamily="18" charset="0"/>
                      </a:rPr>
                      <m:t> </m:t>
                    </m:r>
                  </m:oMath>
                </a14:m>
                <a:r>
                  <a:rPr lang="en-CA" sz="2000">
                    <a:solidFill>
                      <a:schemeClr val="tx1">
                        <a:lumMod val="75000"/>
                        <a:lumOff val="25000"/>
                      </a:schemeClr>
                    </a:solidFill>
                  </a:rPr>
                  <a:t>Optimal length ciphertexts</a:t>
                </a:r>
              </a:p>
              <a:p>
                <a14:m>
                  <m:oMath xmlns:m="http://schemas.openxmlformats.org/officeDocument/2006/math">
                    <m:r>
                      <a:rPr lang="en-US" sz="2000" i="1">
                        <a:solidFill>
                          <a:srgbClr val="00B0F0"/>
                        </a:solidFill>
                        <a:latin typeface="Cambria Math" panose="02040503050406030204" pitchFamily="18" charset="0"/>
                      </a:rPr>
                      <m:t>+</m:t>
                    </m:r>
                  </m:oMath>
                </a14:m>
                <a:r>
                  <a:rPr lang="en-CA" sz="2000">
                    <a:solidFill>
                      <a:schemeClr val="tx1">
                        <a:lumMod val="75000"/>
                        <a:lumOff val="25000"/>
                      </a:schemeClr>
                    </a:solidFill>
                  </a:rPr>
                  <a:t> Maximally parallelizable</a:t>
                </a:r>
              </a:p>
            </p:txBody>
          </p:sp>
        </mc:Choice>
        <mc:Fallback xmlns="">
          <p:sp>
            <p:nvSpPr>
              <p:cNvPr id="109" name="Rectangle 108">
                <a:extLst>
                  <a:ext uri="{FF2B5EF4-FFF2-40B4-BE49-F238E27FC236}">
                    <a16:creationId xmlns:a16="http://schemas.microsoft.com/office/drawing/2014/main" id="{F7595B3C-A8C0-8AED-7DC4-EAB8D4531B70}"/>
                  </a:ext>
                </a:extLst>
              </p:cNvPr>
              <p:cNvSpPr>
                <a:spLocks noRot="1" noChangeAspect="1" noMove="1" noResize="1" noEditPoints="1" noAdjustHandles="1" noChangeArrowheads="1" noChangeShapeType="1" noTextEdit="1"/>
              </p:cNvSpPr>
              <p:nvPr/>
            </p:nvSpPr>
            <p:spPr>
              <a:xfrm>
                <a:off x="4379821" y="5634096"/>
                <a:ext cx="3432358" cy="1077667"/>
              </a:xfrm>
              <a:prstGeom prst="rect">
                <a:avLst/>
              </a:prstGeom>
              <a:blipFill>
                <a:blip r:embed="rId15"/>
                <a:stretch>
                  <a:fillRect b="-6977"/>
                </a:stretch>
              </a:blipFill>
              <a:ln w="9525" cap="flat" cmpd="sng" algn="ctr">
                <a:solidFill>
                  <a:schemeClr val="accent4"/>
                </a:solidFill>
                <a:prstDash val="solid"/>
                <a:round/>
                <a:headEnd type="none" w="med" len="med"/>
                <a:tailEnd type="none" w="med" len="med"/>
              </a:ln>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93605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56" grpId="0"/>
      <p:bldP spid="84" grpId="0"/>
      <p:bldP spid="85" grpId="0"/>
      <p:bldP spid="100" grpId="0"/>
      <p:bldP spid="10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5CE90-3DCB-0C73-AE28-AA97971EF4A0}"/>
              </a:ext>
            </a:extLst>
          </p:cNvPr>
          <p:cNvSpPr>
            <a:spLocks noGrp="1"/>
          </p:cNvSpPr>
          <p:nvPr>
            <p:ph type="title"/>
          </p:nvPr>
        </p:nvSpPr>
        <p:spPr/>
        <p:txBody>
          <a:bodyPr/>
          <a:lstStyle/>
          <a:p>
            <a:r>
              <a:rPr lang="en-US"/>
              <a:t>Is context committing AEAD right for you?</a:t>
            </a:r>
            <a:endParaRPr lang="en-CA"/>
          </a:p>
        </p:txBody>
      </p:sp>
      <p:sp>
        <p:nvSpPr>
          <p:cNvPr id="7" name="Content Placeholder 6">
            <a:extLst>
              <a:ext uri="{FF2B5EF4-FFF2-40B4-BE49-F238E27FC236}">
                <a16:creationId xmlns:a16="http://schemas.microsoft.com/office/drawing/2014/main" id="{E353FE2C-28C9-6050-6C56-561042598CC5}"/>
              </a:ext>
            </a:extLst>
          </p:cNvPr>
          <p:cNvSpPr>
            <a:spLocks noGrp="1"/>
          </p:cNvSpPr>
          <p:nvPr>
            <p:ph idx="1"/>
          </p:nvPr>
        </p:nvSpPr>
        <p:spPr>
          <a:xfrm>
            <a:off x="838200" y="4990171"/>
            <a:ext cx="10515600" cy="1186792"/>
          </a:xfrm>
        </p:spPr>
        <p:txBody>
          <a:bodyPr/>
          <a:lstStyle/>
          <a:p>
            <a:pPr marL="514350" indent="-514350">
              <a:buFont typeface="Arial" panose="020B0604020202020204" pitchFamily="34" charset="0"/>
              <a:buAutoNum type="arabicPeriod"/>
            </a:pPr>
            <a:r>
              <a:rPr lang="en-US" dirty="0"/>
              <a:t>Future-proof against potential context commitment attacks.</a:t>
            </a:r>
          </a:p>
          <a:p>
            <a:pPr marL="514350" indent="-514350">
              <a:buFont typeface="Arial" panose="020B0604020202020204" pitchFamily="34" charset="0"/>
              <a:buAutoNum type="arabicPeriod"/>
            </a:pPr>
            <a:r>
              <a:rPr lang="en-US" dirty="0"/>
              <a:t>Minimal performance overhead over a key committing scheme.</a:t>
            </a:r>
          </a:p>
        </p:txBody>
      </p:sp>
      <p:sp>
        <p:nvSpPr>
          <p:cNvPr id="3" name="Slide Number Placeholder 2">
            <a:extLst>
              <a:ext uri="{FF2B5EF4-FFF2-40B4-BE49-F238E27FC236}">
                <a16:creationId xmlns:a16="http://schemas.microsoft.com/office/drawing/2014/main" id="{8AAF9D23-C046-E9AF-EF3D-C78AB29606E0}"/>
              </a:ext>
            </a:extLst>
          </p:cNvPr>
          <p:cNvSpPr>
            <a:spLocks noGrp="1"/>
          </p:cNvSpPr>
          <p:nvPr>
            <p:ph type="sldNum" sz="quarter" idx="12"/>
          </p:nvPr>
        </p:nvSpPr>
        <p:spPr/>
        <p:txBody>
          <a:bodyPr/>
          <a:lstStyle/>
          <a:p>
            <a:fld id="{6D0B039C-C501-4130-90A9-BBE01EFE398C}" type="slidenum">
              <a:rPr lang="en-CA" smtClean="0"/>
              <a:t>23</a:t>
            </a:fld>
            <a:endParaRPr lang="en-CA"/>
          </a:p>
        </p:txBody>
      </p:sp>
      <p:sp>
        <p:nvSpPr>
          <p:cNvPr id="4" name="TextBox 3">
            <a:extLst>
              <a:ext uri="{FF2B5EF4-FFF2-40B4-BE49-F238E27FC236}">
                <a16:creationId xmlns:a16="http://schemas.microsoft.com/office/drawing/2014/main" id="{C4A05C94-CA9B-6C22-7EBE-66A2347BE76A}"/>
              </a:ext>
            </a:extLst>
          </p:cNvPr>
          <p:cNvSpPr txBox="1"/>
          <p:nvPr/>
        </p:nvSpPr>
        <p:spPr>
          <a:xfrm>
            <a:off x="3739376" y="1754297"/>
            <a:ext cx="4713248" cy="2646878"/>
          </a:xfrm>
          <a:prstGeom prst="rect">
            <a:avLst/>
          </a:prstGeom>
          <a:noFill/>
        </p:spPr>
        <p:txBody>
          <a:bodyPr wrap="square" rtlCol="0">
            <a:spAutoFit/>
          </a:bodyPr>
          <a:lstStyle/>
          <a:p>
            <a:pPr algn="ctr"/>
            <a:r>
              <a:rPr lang="en-US" sz="16600" b="1">
                <a:solidFill>
                  <a:schemeClr val="tx1">
                    <a:lumMod val="75000"/>
                    <a:lumOff val="25000"/>
                  </a:schemeClr>
                </a:solidFill>
              </a:rPr>
              <a:t>Yes</a:t>
            </a:r>
          </a:p>
        </p:txBody>
      </p:sp>
    </p:spTree>
    <p:custDataLst>
      <p:tags r:id="rId1"/>
    </p:custDataLst>
    <p:extLst>
      <p:ext uri="{BB962C8B-B14F-4D97-AF65-F5344CB8AC3E}">
        <p14:creationId xmlns:p14="http://schemas.microsoft.com/office/powerpoint/2010/main" val="73125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B58C65-248D-D919-5E13-3CC2E52C2B82}"/>
              </a:ext>
            </a:extLst>
          </p:cNvPr>
          <p:cNvSpPr>
            <a:spLocks noGrp="1"/>
          </p:cNvSpPr>
          <p:nvPr>
            <p:ph type="title"/>
          </p:nvPr>
        </p:nvSpPr>
        <p:spPr/>
        <p:txBody>
          <a:bodyPr/>
          <a:lstStyle/>
          <a:p>
            <a:r>
              <a:rPr lang="en-US" dirty="0"/>
              <a:t>Next Steps</a:t>
            </a:r>
            <a:endParaRPr lang="en-CA" dirty="0"/>
          </a:p>
        </p:txBody>
      </p:sp>
      <p:sp>
        <p:nvSpPr>
          <p:cNvPr id="5" name="Content Placeholder 4">
            <a:extLst>
              <a:ext uri="{FF2B5EF4-FFF2-40B4-BE49-F238E27FC236}">
                <a16:creationId xmlns:a16="http://schemas.microsoft.com/office/drawing/2014/main" id="{6A9A7D34-9769-D530-7897-627130845B09}"/>
              </a:ext>
            </a:extLst>
          </p:cNvPr>
          <p:cNvSpPr>
            <a:spLocks noGrp="1"/>
          </p:cNvSpPr>
          <p:nvPr>
            <p:ph idx="1"/>
          </p:nvPr>
        </p:nvSpPr>
        <p:spPr>
          <a:xfrm>
            <a:off x="838200" y="1825625"/>
            <a:ext cx="10515600" cy="4895850"/>
          </a:xfrm>
        </p:spPr>
        <p:txBody>
          <a:bodyPr>
            <a:normAutofit/>
          </a:bodyPr>
          <a:lstStyle/>
          <a:p>
            <a:pPr>
              <a:lnSpc>
                <a:spcPct val="150000"/>
              </a:lnSpc>
            </a:pPr>
            <a:r>
              <a:rPr lang="en-US" sz="2400" b="1" dirty="0"/>
              <a:t>Build</a:t>
            </a:r>
            <a:r>
              <a:rPr lang="en-US" sz="2400" dirty="0"/>
              <a:t> context committing AEAD schemes.</a:t>
            </a:r>
          </a:p>
          <a:p>
            <a:pPr>
              <a:lnSpc>
                <a:spcPct val="150000"/>
              </a:lnSpc>
            </a:pPr>
            <a:r>
              <a:rPr lang="en-US" sz="2400" b="1" dirty="0"/>
              <a:t>Standardize</a:t>
            </a:r>
            <a:r>
              <a:rPr lang="en-US" sz="2400" dirty="0"/>
              <a:t> a few canonical context committing AEAD schemes.</a:t>
            </a:r>
          </a:p>
          <a:p>
            <a:pPr>
              <a:lnSpc>
                <a:spcPct val="150000"/>
              </a:lnSpc>
            </a:pPr>
            <a:r>
              <a:rPr lang="en-US" sz="2400" b="1" dirty="0"/>
              <a:t>Deploy</a:t>
            </a:r>
            <a:r>
              <a:rPr lang="en-US" sz="2400" dirty="0"/>
              <a:t> these few canonical context committing AEAD schemes.</a:t>
            </a:r>
          </a:p>
          <a:p>
            <a:pPr>
              <a:lnSpc>
                <a:spcPct val="150000"/>
              </a:lnSpc>
            </a:pPr>
            <a:r>
              <a:rPr lang="en-US" sz="2400" dirty="0"/>
              <a:t>See papers for lots more: </a:t>
            </a:r>
            <a:r>
              <a:rPr lang="en-US" sz="2400" dirty="0">
                <a:solidFill>
                  <a:schemeClr val="accent6"/>
                </a:solidFill>
              </a:rPr>
              <a:t>ia.cr/2022/268</a:t>
            </a:r>
            <a:r>
              <a:rPr lang="en-US" sz="2400" dirty="0"/>
              <a:t> &amp; </a:t>
            </a:r>
            <a:r>
              <a:rPr lang="en-US" sz="2400" dirty="0">
                <a:solidFill>
                  <a:schemeClr val="accent6"/>
                </a:solidFill>
              </a:rPr>
              <a:t>ia.cr/2022/1260</a:t>
            </a:r>
            <a:r>
              <a:rPr lang="en-US" sz="2400" dirty="0"/>
              <a:t> &amp;</a:t>
            </a:r>
            <a:r>
              <a:rPr lang="en-US" sz="2400" dirty="0">
                <a:solidFill>
                  <a:schemeClr val="accent6"/>
                </a:solidFill>
              </a:rPr>
              <a:t> preprint.link/ec23</a:t>
            </a:r>
            <a:endParaRPr lang="en-US" sz="2400" dirty="0"/>
          </a:p>
          <a:p>
            <a:pPr>
              <a:lnSpc>
                <a:spcPct val="150000"/>
              </a:lnSpc>
            </a:pPr>
            <a:r>
              <a:rPr lang="en-US" sz="2400" dirty="0"/>
              <a:t>Thank you! 💙</a:t>
            </a:r>
            <a:endParaRPr lang="en-US" dirty="0"/>
          </a:p>
          <a:p>
            <a:pPr>
              <a:lnSpc>
                <a:spcPct val="150000"/>
              </a:lnSpc>
            </a:pPr>
            <a:r>
              <a:rPr lang="en-US" sz="1600" dirty="0">
                <a:solidFill>
                  <a:schemeClr val="tx1">
                    <a:lumMod val="50000"/>
                    <a:lumOff val="50000"/>
                  </a:schemeClr>
                </a:solidFill>
              </a:rPr>
              <a:t>Emoji in figures from Noto Emoji.</a:t>
            </a:r>
            <a:br>
              <a:rPr lang="en-US" sz="1600" dirty="0">
                <a:solidFill>
                  <a:schemeClr val="tx1">
                    <a:lumMod val="50000"/>
                    <a:lumOff val="50000"/>
                  </a:schemeClr>
                </a:solidFill>
              </a:rPr>
            </a:br>
            <a:r>
              <a:rPr lang="en-US" sz="1600" dirty="0">
                <a:solidFill>
                  <a:schemeClr val="tx1">
                    <a:lumMod val="50000"/>
                    <a:lumOff val="50000"/>
                  </a:schemeClr>
                </a:solidFill>
              </a:rPr>
              <a:t>Thanks to my co-authors and the Cornell Security Seminar for feedback.</a:t>
            </a:r>
          </a:p>
        </p:txBody>
      </p:sp>
      <p:sp>
        <p:nvSpPr>
          <p:cNvPr id="2" name="Slide Number Placeholder 1">
            <a:extLst>
              <a:ext uri="{FF2B5EF4-FFF2-40B4-BE49-F238E27FC236}">
                <a16:creationId xmlns:a16="http://schemas.microsoft.com/office/drawing/2014/main" id="{52085F5D-0A11-D303-1079-A228A18E4F1D}"/>
              </a:ext>
            </a:extLst>
          </p:cNvPr>
          <p:cNvSpPr>
            <a:spLocks noGrp="1"/>
          </p:cNvSpPr>
          <p:nvPr>
            <p:ph type="sldNum" sz="quarter" idx="12"/>
          </p:nvPr>
        </p:nvSpPr>
        <p:spPr/>
        <p:txBody>
          <a:bodyPr/>
          <a:lstStyle/>
          <a:p>
            <a:fld id="{6D0B039C-C501-4130-90A9-BBE01EFE398C}" type="slidenum">
              <a:rPr lang="en-CA" smtClean="0"/>
              <a:t>24</a:t>
            </a:fld>
            <a:endParaRPr lang="en-CA"/>
          </a:p>
        </p:txBody>
      </p:sp>
    </p:spTree>
    <p:custDataLst>
      <p:tags r:id="rId1"/>
    </p:custDataLst>
    <p:extLst>
      <p:ext uri="{BB962C8B-B14F-4D97-AF65-F5344CB8AC3E}">
        <p14:creationId xmlns:p14="http://schemas.microsoft.com/office/powerpoint/2010/main" val="396161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FC89734C-25C0-798A-0113-17FA62435E2F}"/>
              </a:ext>
            </a:extLst>
          </p:cNvPr>
          <p:cNvGraphicFramePr>
            <a:graphicFrameLocks noGrp="1"/>
          </p:cNvGraphicFramePr>
          <p:nvPr>
            <p:extLst>
              <p:ext uri="{D42A27DB-BD31-4B8C-83A1-F6EECF244321}">
                <p14:modId xmlns:p14="http://schemas.microsoft.com/office/powerpoint/2010/main" val="2054790552"/>
              </p:ext>
            </p:extLst>
          </p:nvPr>
        </p:nvGraphicFramePr>
        <p:xfrm>
          <a:off x="671907" y="1518533"/>
          <a:ext cx="10830232" cy="4480560"/>
        </p:xfrm>
        <a:graphic>
          <a:graphicData uri="http://schemas.openxmlformats.org/drawingml/2006/table">
            <a:tbl>
              <a:tblPr bandRow="1">
                <a:tableStyleId>{2D5ABB26-0587-4C30-8999-92F81FD0307C}</a:tableStyleId>
              </a:tblPr>
              <a:tblGrid>
                <a:gridCol w="1344930">
                  <a:extLst>
                    <a:ext uri="{9D8B030D-6E8A-4147-A177-3AD203B41FA5}">
                      <a16:colId xmlns:a16="http://schemas.microsoft.com/office/drawing/2014/main" val="1023557290"/>
                    </a:ext>
                  </a:extLst>
                </a:gridCol>
                <a:gridCol w="9485302">
                  <a:extLst>
                    <a:ext uri="{9D8B030D-6E8A-4147-A177-3AD203B41FA5}">
                      <a16:colId xmlns:a16="http://schemas.microsoft.com/office/drawing/2014/main" val="954216365"/>
                    </a:ext>
                  </a:extLst>
                </a:gridCol>
              </a:tblGrid>
              <a:tr h="594385">
                <a:tc>
                  <a:txBody>
                    <a:bodyPr/>
                    <a:lstStyle/>
                    <a:p>
                      <a:r>
                        <a:rPr lang="en-CA" dirty="0">
                          <a:solidFill>
                            <a:schemeClr val="tx1">
                              <a:lumMod val="65000"/>
                              <a:lumOff val="35000"/>
                            </a:schemeClr>
                          </a:solidFill>
                        </a:rPr>
                        <a:t>[EM97]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65000"/>
                              <a:lumOff val="35000"/>
                            </a:schemeClr>
                          </a:solidFill>
                        </a:rPr>
                        <a:t>Shimon Even and </a:t>
                      </a:r>
                      <a:r>
                        <a:rPr lang="en-US" sz="1800" dirty="0" err="1">
                          <a:solidFill>
                            <a:schemeClr val="tx1">
                              <a:lumMod val="65000"/>
                              <a:lumOff val="35000"/>
                            </a:schemeClr>
                          </a:solidFill>
                        </a:rPr>
                        <a:t>Yishay</a:t>
                      </a:r>
                      <a:r>
                        <a:rPr lang="en-US" sz="1800" dirty="0">
                          <a:solidFill>
                            <a:schemeClr val="tx1">
                              <a:lumMod val="65000"/>
                              <a:lumOff val="35000"/>
                            </a:schemeClr>
                          </a:solidFill>
                        </a:rPr>
                        <a:t> Mansour.  A construction of a cipher from a single pseudorandom permutation. </a:t>
                      </a:r>
                      <a:r>
                        <a:rPr lang="en-US" sz="1800" dirty="0">
                          <a:solidFill>
                            <a:schemeClr val="accent6"/>
                          </a:solidFill>
                        </a:rPr>
                        <a:t>https://</a:t>
                      </a:r>
                      <a:r>
                        <a:rPr lang="en-US" sz="1800" dirty="0" err="1">
                          <a:solidFill>
                            <a:schemeClr val="accent6"/>
                          </a:solidFill>
                        </a:rPr>
                        <a:t>doi.org</a:t>
                      </a:r>
                      <a:r>
                        <a:rPr lang="en-US" sz="1800" dirty="0">
                          <a:solidFill>
                            <a:schemeClr val="accent6"/>
                          </a:solidFill>
                        </a:rPr>
                        <a:t>/10.1007/s001459900025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20809"/>
                  </a:ext>
                </a:extLst>
              </a:tr>
              <a:tr h="594385">
                <a:tc>
                  <a:txBody>
                    <a:bodyPr/>
                    <a:lstStyle/>
                    <a:p>
                      <a:r>
                        <a:rPr lang="en-CA">
                          <a:solidFill>
                            <a:schemeClr val="tx1">
                              <a:lumMod val="65000"/>
                              <a:lumOff val="35000"/>
                            </a:schemeClr>
                          </a:solidFill>
                        </a:rPr>
                        <a:t>[RBB03]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tx1">
                              <a:lumMod val="65000"/>
                              <a:lumOff val="35000"/>
                            </a:schemeClr>
                          </a:solidFill>
                        </a:rPr>
                        <a:t>Phillip </a:t>
                      </a:r>
                      <a:r>
                        <a:rPr lang="en-US" sz="1800" err="1">
                          <a:solidFill>
                            <a:schemeClr val="tx1">
                              <a:lumMod val="65000"/>
                              <a:lumOff val="35000"/>
                            </a:schemeClr>
                          </a:solidFill>
                        </a:rPr>
                        <a:t>Rogaway</a:t>
                      </a:r>
                      <a:r>
                        <a:rPr lang="en-US" sz="1800">
                          <a:solidFill>
                            <a:schemeClr val="tx1">
                              <a:lumMod val="65000"/>
                              <a:lumOff val="35000"/>
                            </a:schemeClr>
                          </a:solidFill>
                        </a:rPr>
                        <a:t>, Mihir </a:t>
                      </a:r>
                      <a:r>
                        <a:rPr lang="en-US" sz="1800" err="1">
                          <a:solidFill>
                            <a:schemeClr val="tx1">
                              <a:lumMod val="65000"/>
                              <a:lumOff val="35000"/>
                            </a:schemeClr>
                          </a:solidFill>
                        </a:rPr>
                        <a:t>Bellare</a:t>
                      </a:r>
                      <a:r>
                        <a:rPr lang="en-US" sz="1800">
                          <a:solidFill>
                            <a:schemeClr val="tx1">
                              <a:lumMod val="65000"/>
                              <a:lumOff val="35000"/>
                            </a:schemeClr>
                          </a:solidFill>
                        </a:rPr>
                        <a:t>, and John Black. OCB: A Block-Cipher Mode of Operation for Efficient Authenticated Encryption. </a:t>
                      </a:r>
                      <a:r>
                        <a:rPr lang="en-US" sz="1800">
                          <a:solidFill>
                            <a:schemeClr val="accent6"/>
                          </a:solidFill>
                        </a:rPr>
                        <a:t>https://</a:t>
                      </a:r>
                      <a:r>
                        <a:rPr lang="en-US" sz="1800" err="1">
                          <a:solidFill>
                            <a:schemeClr val="accent6"/>
                          </a:solidFill>
                        </a:rPr>
                        <a:t>www.cs.ucdavis.edu</a:t>
                      </a:r>
                      <a:r>
                        <a:rPr lang="en-US" sz="1800">
                          <a:solidFill>
                            <a:schemeClr val="accent6"/>
                          </a:solidFill>
                        </a:rPr>
                        <a:t>/~</a:t>
                      </a:r>
                      <a:r>
                        <a:rPr lang="en-US" sz="1800" err="1">
                          <a:solidFill>
                            <a:schemeClr val="accent6"/>
                          </a:solidFill>
                        </a:rPr>
                        <a:t>rogaway</a:t>
                      </a:r>
                      <a:r>
                        <a:rPr lang="en-US" sz="1800">
                          <a:solidFill>
                            <a:schemeClr val="accent6"/>
                          </a:solidFill>
                        </a:rPr>
                        <a:t>/papers/</a:t>
                      </a:r>
                      <a:r>
                        <a:rPr lang="en-US" sz="1800" err="1">
                          <a:solidFill>
                            <a:schemeClr val="accent6"/>
                          </a:solidFill>
                        </a:rPr>
                        <a:t>ocb-full.pdf</a:t>
                      </a:r>
                      <a:endParaRPr lang="en-US" sz="1800">
                        <a:solidFill>
                          <a:schemeClr val="accent6"/>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9593906"/>
                  </a:ext>
                </a:extLst>
              </a:tr>
              <a:tr h="594385">
                <a:tc>
                  <a:txBody>
                    <a:bodyPr/>
                    <a:lstStyle/>
                    <a:p>
                      <a:r>
                        <a:rPr lang="en-CA">
                          <a:solidFill>
                            <a:schemeClr val="tx1">
                              <a:lumMod val="65000"/>
                              <a:lumOff val="35000"/>
                            </a:schemeClr>
                          </a:solidFill>
                        </a:rPr>
                        <a:t>[R04]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tx1">
                              <a:lumMod val="65000"/>
                              <a:lumOff val="35000"/>
                            </a:schemeClr>
                          </a:solidFill>
                        </a:rPr>
                        <a:t>Phillip </a:t>
                      </a:r>
                      <a:r>
                        <a:rPr lang="en-US" sz="1800" err="1">
                          <a:solidFill>
                            <a:schemeClr val="tx1">
                              <a:lumMod val="65000"/>
                              <a:lumOff val="35000"/>
                            </a:schemeClr>
                          </a:solidFill>
                        </a:rPr>
                        <a:t>Rogaway</a:t>
                      </a:r>
                      <a:r>
                        <a:rPr lang="en-US" sz="1800">
                          <a:solidFill>
                            <a:schemeClr val="tx1">
                              <a:lumMod val="65000"/>
                              <a:lumOff val="35000"/>
                            </a:schemeClr>
                          </a:solidFill>
                        </a:rPr>
                        <a:t>. Efficient Instantiations of Tweakable </a:t>
                      </a:r>
                      <a:r>
                        <a:rPr lang="en-US" sz="1800" err="1">
                          <a:solidFill>
                            <a:schemeClr val="tx1">
                              <a:lumMod val="65000"/>
                              <a:lumOff val="35000"/>
                            </a:schemeClr>
                          </a:solidFill>
                        </a:rPr>
                        <a:t>Blockciphers</a:t>
                      </a:r>
                      <a:r>
                        <a:rPr lang="en-US" sz="1800">
                          <a:solidFill>
                            <a:schemeClr val="tx1">
                              <a:lumMod val="65000"/>
                              <a:lumOff val="35000"/>
                            </a:schemeClr>
                          </a:solidFill>
                        </a:rPr>
                        <a:t> and Refinements to Modes OCB and PMAC. </a:t>
                      </a:r>
                      <a:r>
                        <a:rPr lang="en-US" sz="1800">
                          <a:solidFill>
                            <a:schemeClr val="accent6"/>
                          </a:solidFill>
                        </a:rPr>
                        <a:t>https://</a:t>
                      </a:r>
                      <a:r>
                        <a:rPr lang="en-US" sz="1800" err="1">
                          <a:solidFill>
                            <a:schemeClr val="accent6"/>
                          </a:solidFill>
                        </a:rPr>
                        <a:t>www.cs.ucdavis.edu</a:t>
                      </a:r>
                      <a:r>
                        <a:rPr lang="en-US" sz="1800">
                          <a:solidFill>
                            <a:schemeClr val="accent6"/>
                          </a:solidFill>
                        </a:rPr>
                        <a:t>/~</a:t>
                      </a:r>
                      <a:r>
                        <a:rPr lang="en-US" sz="1800" err="1">
                          <a:solidFill>
                            <a:schemeClr val="accent6"/>
                          </a:solidFill>
                        </a:rPr>
                        <a:t>rogaway</a:t>
                      </a:r>
                      <a:r>
                        <a:rPr lang="en-US" sz="1800">
                          <a:solidFill>
                            <a:schemeClr val="accent6"/>
                          </a:solidFill>
                        </a:rPr>
                        <a:t>/papers/</a:t>
                      </a:r>
                      <a:r>
                        <a:rPr lang="en-US" sz="1800" err="1">
                          <a:solidFill>
                            <a:schemeClr val="accent6"/>
                          </a:solidFill>
                        </a:rPr>
                        <a:t>offsets.pdf</a:t>
                      </a:r>
                      <a:endParaRPr lang="en-US" sz="1800">
                        <a:solidFill>
                          <a:schemeClr val="accent6"/>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4950404"/>
                  </a:ext>
                </a:extLst>
              </a:tr>
              <a:tr h="594385">
                <a:tc>
                  <a:txBody>
                    <a:bodyPr/>
                    <a:lstStyle/>
                    <a:p>
                      <a:r>
                        <a:rPr lang="en-US">
                          <a:solidFill>
                            <a:schemeClr val="tx1">
                              <a:lumMod val="65000"/>
                              <a:lumOff val="35000"/>
                            </a:schemeClr>
                          </a:solidFill>
                        </a:rPr>
                        <a:t>[BDPA11]</a:t>
                      </a:r>
                      <a:endParaRPr lang="en-CA">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tx1">
                              <a:lumMod val="65000"/>
                              <a:lumOff val="35000"/>
                            </a:schemeClr>
                          </a:solidFill>
                        </a:rPr>
                        <a:t>Guido </a:t>
                      </a:r>
                      <a:r>
                        <a:rPr lang="en-US" sz="1800" err="1">
                          <a:solidFill>
                            <a:schemeClr val="tx1">
                              <a:lumMod val="65000"/>
                              <a:lumOff val="35000"/>
                            </a:schemeClr>
                          </a:solidFill>
                        </a:rPr>
                        <a:t>Bertoni</a:t>
                      </a:r>
                      <a:r>
                        <a:rPr lang="en-US" sz="1800">
                          <a:solidFill>
                            <a:schemeClr val="tx1">
                              <a:lumMod val="65000"/>
                              <a:lumOff val="35000"/>
                            </a:schemeClr>
                          </a:solidFill>
                        </a:rPr>
                        <a:t>, Joan Daemen, Michaël </a:t>
                      </a:r>
                      <a:r>
                        <a:rPr lang="en-US" sz="1800" err="1">
                          <a:solidFill>
                            <a:schemeClr val="tx1">
                              <a:lumMod val="65000"/>
                              <a:lumOff val="35000"/>
                            </a:schemeClr>
                          </a:solidFill>
                        </a:rPr>
                        <a:t>Peeters</a:t>
                      </a:r>
                      <a:r>
                        <a:rPr lang="en-US" sz="1800">
                          <a:solidFill>
                            <a:schemeClr val="tx1">
                              <a:lumMod val="65000"/>
                              <a:lumOff val="35000"/>
                            </a:schemeClr>
                          </a:solidFill>
                        </a:rPr>
                        <a:t>, and Gilles Van </a:t>
                      </a:r>
                      <a:r>
                        <a:rPr lang="en-US" sz="1800" err="1">
                          <a:solidFill>
                            <a:schemeClr val="tx1">
                              <a:lumMod val="65000"/>
                              <a:lumOff val="35000"/>
                            </a:schemeClr>
                          </a:solidFill>
                        </a:rPr>
                        <a:t>Assche</a:t>
                      </a:r>
                      <a:r>
                        <a:rPr lang="en-US" sz="1800">
                          <a:solidFill>
                            <a:schemeClr val="tx1">
                              <a:lumMod val="65000"/>
                              <a:lumOff val="35000"/>
                            </a:schemeClr>
                          </a:solidFill>
                        </a:rPr>
                        <a:t>. Duplexing the sponge: single-pass authenticated encryption and other applications. </a:t>
                      </a:r>
                      <a:r>
                        <a:rPr lang="en-US" sz="1800">
                          <a:solidFill>
                            <a:schemeClr val="accent6"/>
                          </a:solidFill>
                        </a:rPr>
                        <a:t>ia.cr/2011/499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5961974"/>
                  </a:ext>
                </a:extLst>
              </a:tr>
              <a:tr h="594385">
                <a:tc>
                  <a:txBody>
                    <a:bodyPr/>
                    <a:lstStyle/>
                    <a:p>
                      <a:r>
                        <a:rPr lang="en-CA" sz="1800">
                          <a:solidFill>
                            <a:schemeClr val="tx1">
                              <a:lumMod val="65000"/>
                              <a:lumOff val="35000"/>
                            </a:schemeClr>
                          </a:solidFill>
                        </a:rPr>
                        <a:t>[FOR17]</a:t>
                      </a:r>
                      <a:endParaRPr lang="en-CA">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err="1">
                          <a:solidFill>
                            <a:schemeClr val="tx1">
                              <a:lumMod val="65000"/>
                              <a:lumOff val="35000"/>
                            </a:schemeClr>
                          </a:solidFill>
                        </a:rPr>
                        <a:t>Pooya</a:t>
                      </a:r>
                      <a:r>
                        <a:rPr lang="en-CA" sz="1800">
                          <a:solidFill>
                            <a:schemeClr val="tx1">
                              <a:lumMod val="65000"/>
                              <a:lumOff val="35000"/>
                            </a:schemeClr>
                          </a:solidFill>
                        </a:rPr>
                        <a:t> </a:t>
                      </a:r>
                      <a:r>
                        <a:rPr lang="en-CA" sz="1800" err="1">
                          <a:solidFill>
                            <a:schemeClr val="tx1">
                              <a:lumMod val="65000"/>
                              <a:lumOff val="35000"/>
                            </a:schemeClr>
                          </a:solidFill>
                        </a:rPr>
                        <a:t>Farshim</a:t>
                      </a:r>
                      <a:r>
                        <a:rPr lang="en-CA" sz="1800">
                          <a:solidFill>
                            <a:schemeClr val="tx1">
                              <a:lumMod val="65000"/>
                              <a:lumOff val="35000"/>
                            </a:schemeClr>
                          </a:solidFill>
                        </a:rPr>
                        <a:t>, Claudio </a:t>
                      </a:r>
                      <a:r>
                        <a:rPr lang="en-CA" sz="1800" err="1">
                          <a:solidFill>
                            <a:schemeClr val="tx1">
                              <a:lumMod val="65000"/>
                              <a:lumOff val="35000"/>
                            </a:schemeClr>
                          </a:solidFill>
                        </a:rPr>
                        <a:t>Orlandi</a:t>
                      </a:r>
                      <a:r>
                        <a:rPr lang="en-CA" sz="1800">
                          <a:solidFill>
                            <a:schemeClr val="tx1">
                              <a:lumMod val="65000"/>
                              <a:lumOff val="35000"/>
                            </a:schemeClr>
                          </a:solidFill>
                        </a:rPr>
                        <a:t>, and </a:t>
                      </a:r>
                      <a:r>
                        <a:rPr lang="en-CA" sz="1800" err="1">
                          <a:solidFill>
                            <a:schemeClr val="tx1">
                              <a:lumMod val="65000"/>
                              <a:lumOff val="35000"/>
                            </a:schemeClr>
                          </a:solidFill>
                        </a:rPr>
                        <a:t>Răzvan</a:t>
                      </a:r>
                      <a:r>
                        <a:rPr lang="en-CA" sz="1800">
                          <a:solidFill>
                            <a:schemeClr val="tx1">
                              <a:lumMod val="65000"/>
                              <a:lumOff val="35000"/>
                            </a:schemeClr>
                          </a:solidFill>
                        </a:rPr>
                        <a:t> </a:t>
                      </a:r>
                      <a:r>
                        <a:rPr lang="en-CA" sz="1800" err="1">
                          <a:solidFill>
                            <a:schemeClr val="tx1">
                              <a:lumMod val="65000"/>
                              <a:lumOff val="35000"/>
                            </a:schemeClr>
                          </a:solidFill>
                        </a:rPr>
                        <a:t>Roşie</a:t>
                      </a:r>
                      <a:r>
                        <a:rPr lang="en-CA" sz="1800">
                          <a:solidFill>
                            <a:schemeClr val="tx1">
                              <a:lumMod val="65000"/>
                              <a:lumOff val="35000"/>
                            </a:schemeClr>
                          </a:solidFill>
                        </a:rPr>
                        <a:t>. </a:t>
                      </a:r>
                      <a:r>
                        <a:rPr lang="en-US" sz="1800">
                          <a:solidFill>
                            <a:schemeClr val="tx1">
                              <a:lumMod val="65000"/>
                              <a:lumOff val="35000"/>
                            </a:schemeClr>
                          </a:solidFill>
                        </a:rPr>
                        <a:t>Security of Symmetric Primitives under Incorrect Usage of Keys. </a:t>
                      </a:r>
                      <a:r>
                        <a:rPr lang="en-US" sz="1800">
                          <a:solidFill>
                            <a:schemeClr val="accent6"/>
                          </a:solidFill>
                        </a:rPr>
                        <a:t>ia.cr/2017/288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614925"/>
                  </a:ext>
                </a:extLst>
              </a:tr>
              <a:tr h="594385">
                <a:tc>
                  <a:txBody>
                    <a:bodyPr/>
                    <a:lstStyle/>
                    <a:p>
                      <a:r>
                        <a:rPr lang="en-CA" sz="1800">
                          <a:solidFill>
                            <a:schemeClr val="tx1">
                              <a:lumMod val="65000"/>
                              <a:lumOff val="35000"/>
                            </a:schemeClr>
                          </a:solidFill>
                        </a:rPr>
                        <a:t>[GLR17]</a:t>
                      </a:r>
                      <a:endParaRPr lang="en-CA">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a:solidFill>
                            <a:schemeClr val="tx1">
                              <a:lumMod val="65000"/>
                              <a:lumOff val="35000"/>
                            </a:schemeClr>
                          </a:solidFill>
                        </a:rPr>
                        <a:t>Paul Grubbs, </a:t>
                      </a:r>
                      <a:r>
                        <a:rPr lang="en-CA" sz="1800" err="1">
                          <a:solidFill>
                            <a:schemeClr val="tx1">
                              <a:lumMod val="65000"/>
                              <a:lumOff val="35000"/>
                            </a:schemeClr>
                          </a:solidFill>
                        </a:rPr>
                        <a:t>Jiahui</a:t>
                      </a:r>
                      <a:r>
                        <a:rPr lang="en-CA" sz="1800">
                          <a:solidFill>
                            <a:schemeClr val="tx1">
                              <a:lumMod val="65000"/>
                              <a:lumOff val="35000"/>
                            </a:schemeClr>
                          </a:solidFill>
                        </a:rPr>
                        <a:t> Lu, and Thomas Ristenpart. Message franking via committing authenticated encryption. </a:t>
                      </a:r>
                      <a:r>
                        <a:rPr lang="en-CA" sz="1800">
                          <a:solidFill>
                            <a:schemeClr val="accent6"/>
                          </a:solidFill>
                        </a:rPr>
                        <a:t>ia.cr/2017/664</a:t>
                      </a:r>
                      <a:r>
                        <a:rPr lang="en-CA" sz="1800">
                          <a:solidFill>
                            <a:schemeClr val="tx1">
                              <a:lumMod val="65000"/>
                              <a:lumOff val="35000"/>
                            </a:schemeClr>
                          </a:solidFill>
                        </a:rPr>
                        <a:t> </a:t>
                      </a:r>
                      <a:endParaRPr lang="en-US">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9448162"/>
                  </a:ext>
                </a:extLst>
              </a:tr>
              <a:tr h="5943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tx1">
                              <a:lumMod val="65000"/>
                              <a:lumOff val="35000"/>
                            </a:schemeClr>
                          </a:solidFill>
                        </a:rPr>
                        <a:t>[DGRW19]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a:solidFill>
                            <a:schemeClr val="tx1">
                              <a:lumMod val="65000"/>
                              <a:lumOff val="35000"/>
                            </a:schemeClr>
                          </a:solidFill>
                        </a:rPr>
                        <a:t>Yevgeniy </a:t>
                      </a:r>
                      <a:r>
                        <a:rPr lang="en-US" sz="1800" dirty="0" err="1">
                          <a:solidFill>
                            <a:schemeClr val="tx1">
                              <a:lumMod val="65000"/>
                              <a:lumOff val="35000"/>
                            </a:schemeClr>
                          </a:solidFill>
                        </a:rPr>
                        <a:t>Dodis</a:t>
                      </a:r>
                      <a:r>
                        <a:rPr lang="en-US" sz="1800" dirty="0">
                          <a:solidFill>
                            <a:schemeClr val="tx1">
                              <a:lumMod val="65000"/>
                              <a:lumOff val="35000"/>
                            </a:schemeClr>
                          </a:solidFill>
                        </a:rPr>
                        <a:t>, Paul Grubbs, Thomas </a:t>
                      </a:r>
                      <a:r>
                        <a:rPr lang="en-US" sz="1800" dirty="0" err="1">
                          <a:solidFill>
                            <a:schemeClr val="tx1">
                              <a:lumMod val="65000"/>
                              <a:lumOff val="35000"/>
                            </a:schemeClr>
                          </a:solidFill>
                        </a:rPr>
                        <a:t>Ristenpart</a:t>
                      </a:r>
                      <a:r>
                        <a:rPr lang="en-US" sz="1800" dirty="0">
                          <a:solidFill>
                            <a:schemeClr val="tx1">
                              <a:lumMod val="65000"/>
                              <a:lumOff val="35000"/>
                            </a:schemeClr>
                          </a:solidFill>
                        </a:rPr>
                        <a:t>, and Joanne </a:t>
                      </a:r>
                      <a:r>
                        <a:rPr lang="en-US" sz="1800" dirty="0" err="1">
                          <a:solidFill>
                            <a:schemeClr val="tx1">
                              <a:lumMod val="65000"/>
                              <a:lumOff val="35000"/>
                            </a:schemeClr>
                          </a:solidFill>
                        </a:rPr>
                        <a:t>Woodage</a:t>
                      </a:r>
                      <a:r>
                        <a:rPr lang="en-US" sz="1800" dirty="0">
                          <a:solidFill>
                            <a:schemeClr val="tx1">
                              <a:lumMod val="65000"/>
                              <a:lumOff val="35000"/>
                            </a:schemeClr>
                          </a:solidFill>
                        </a:rPr>
                        <a:t>. Fast message franking: From invisible salamanders to </a:t>
                      </a:r>
                      <a:r>
                        <a:rPr lang="en-US" sz="1800" dirty="0" err="1">
                          <a:solidFill>
                            <a:schemeClr val="tx1">
                              <a:lumMod val="65000"/>
                              <a:lumOff val="35000"/>
                            </a:schemeClr>
                          </a:solidFill>
                        </a:rPr>
                        <a:t>encryptment</a:t>
                      </a:r>
                      <a:r>
                        <a:rPr lang="en-US" sz="1800" dirty="0">
                          <a:solidFill>
                            <a:schemeClr val="tx1">
                              <a:lumMod val="65000"/>
                              <a:lumOff val="35000"/>
                            </a:schemeClr>
                          </a:solidFill>
                        </a:rPr>
                        <a:t>. </a:t>
                      </a:r>
                      <a:r>
                        <a:rPr lang="en-US" sz="1800" dirty="0" err="1">
                          <a:solidFill>
                            <a:schemeClr val="accent6"/>
                          </a:solidFill>
                        </a:rPr>
                        <a:t>ia.cr</a:t>
                      </a:r>
                      <a:r>
                        <a:rPr lang="en-US" sz="1800" dirty="0">
                          <a:solidFill>
                            <a:schemeClr val="accent6"/>
                          </a:solidFill>
                        </a:rPr>
                        <a:t>/2019/016</a:t>
                      </a:r>
                      <a:r>
                        <a:rPr lang="en-US" sz="1800" dirty="0">
                          <a:solidFill>
                            <a:schemeClr val="tx1">
                              <a:lumMod val="65000"/>
                              <a:lumOff val="35000"/>
                            </a:schemeClr>
                          </a:solidFill>
                        </a:rPr>
                        <a:t> </a:t>
                      </a:r>
                      <a:endParaRPr lang="en-CA"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3429877"/>
                  </a:ext>
                </a:extLst>
              </a:tr>
            </a:tbl>
          </a:graphicData>
        </a:graphic>
      </p:graphicFrame>
      <p:sp>
        <p:nvSpPr>
          <p:cNvPr id="2" name="Title 1">
            <a:extLst>
              <a:ext uri="{FF2B5EF4-FFF2-40B4-BE49-F238E27FC236}">
                <a16:creationId xmlns:a16="http://schemas.microsoft.com/office/drawing/2014/main" id="{4D8F02BA-2DEC-F7A7-74EF-0B33DD6C4994}"/>
              </a:ext>
            </a:extLst>
          </p:cNvPr>
          <p:cNvSpPr>
            <a:spLocks noGrp="1"/>
          </p:cNvSpPr>
          <p:nvPr>
            <p:ph type="title"/>
          </p:nvPr>
        </p:nvSpPr>
        <p:spPr>
          <a:xfrm>
            <a:off x="671907" y="264761"/>
            <a:ext cx="10848186" cy="1325563"/>
          </a:xfrm>
        </p:spPr>
        <p:txBody>
          <a:bodyPr/>
          <a:lstStyle/>
          <a:p>
            <a:r>
              <a:rPr lang="en-US"/>
              <a:t>References</a:t>
            </a:r>
            <a:endParaRPr lang="en-CA"/>
          </a:p>
        </p:txBody>
      </p:sp>
      <p:sp>
        <p:nvSpPr>
          <p:cNvPr id="4" name="Slide Number Placeholder 3">
            <a:extLst>
              <a:ext uri="{FF2B5EF4-FFF2-40B4-BE49-F238E27FC236}">
                <a16:creationId xmlns:a16="http://schemas.microsoft.com/office/drawing/2014/main" id="{A8748AF8-400B-1B38-698E-D07D9C8E4F07}"/>
              </a:ext>
            </a:extLst>
          </p:cNvPr>
          <p:cNvSpPr>
            <a:spLocks noGrp="1"/>
          </p:cNvSpPr>
          <p:nvPr>
            <p:ph type="sldNum" sz="quarter" idx="12"/>
          </p:nvPr>
        </p:nvSpPr>
        <p:spPr/>
        <p:txBody>
          <a:bodyPr/>
          <a:lstStyle/>
          <a:p>
            <a:fld id="{6D0B039C-C501-4130-90A9-BBE01EFE398C}" type="slidenum">
              <a:rPr lang="en-CA" smtClean="0"/>
              <a:t>25</a:t>
            </a:fld>
            <a:endParaRPr lang="en-CA"/>
          </a:p>
        </p:txBody>
      </p:sp>
    </p:spTree>
    <p:extLst>
      <p:ext uri="{BB962C8B-B14F-4D97-AF65-F5344CB8AC3E}">
        <p14:creationId xmlns:p14="http://schemas.microsoft.com/office/powerpoint/2010/main" val="126801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FC89734C-25C0-798A-0113-17FA62435E2F}"/>
              </a:ext>
            </a:extLst>
          </p:cNvPr>
          <p:cNvGraphicFramePr>
            <a:graphicFrameLocks noGrp="1"/>
          </p:cNvGraphicFramePr>
          <p:nvPr>
            <p:extLst>
              <p:ext uri="{D42A27DB-BD31-4B8C-83A1-F6EECF244321}">
                <p14:modId xmlns:p14="http://schemas.microsoft.com/office/powerpoint/2010/main" val="1041960325"/>
              </p:ext>
            </p:extLst>
          </p:nvPr>
        </p:nvGraphicFramePr>
        <p:xfrm>
          <a:off x="671907" y="1518533"/>
          <a:ext cx="10830232" cy="3931920"/>
        </p:xfrm>
        <a:graphic>
          <a:graphicData uri="http://schemas.openxmlformats.org/drawingml/2006/table">
            <a:tbl>
              <a:tblPr bandRow="1">
                <a:tableStyleId>{2D5ABB26-0587-4C30-8999-92F81FD0307C}</a:tableStyleId>
              </a:tblPr>
              <a:tblGrid>
                <a:gridCol w="1344930">
                  <a:extLst>
                    <a:ext uri="{9D8B030D-6E8A-4147-A177-3AD203B41FA5}">
                      <a16:colId xmlns:a16="http://schemas.microsoft.com/office/drawing/2014/main" val="1023557290"/>
                    </a:ext>
                  </a:extLst>
                </a:gridCol>
                <a:gridCol w="9485302">
                  <a:extLst>
                    <a:ext uri="{9D8B030D-6E8A-4147-A177-3AD203B41FA5}">
                      <a16:colId xmlns:a16="http://schemas.microsoft.com/office/drawing/2014/main" val="954216365"/>
                    </a:ext>
                  </a:extLst>
                </a:gridCol>
              </a:tblGrid>
              <a:tr h="457200">
                <a:tc>
                  <a:txBody>
                    <a:bodyPr/>
                    <a:lstStyle/>
                    <a:p>
                      <a:r>
                        <a:rPr lang="en-CA" dirty="0">
                          <a:solidFill>
                            <a:schemeClr val="tx1">
                              <a:lumMod val="65000"/>
                              <a:lumOff val="35000"/>
                            </a:schemeClr>
                          </a:solidFill>
                        </a:rPr>
                        <a:t>[BNT19]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chemeClr val="tx1">
                              <a:lumMod val="65000"/>
                              <a:lumOff val="35000"/>
                            </a:schemeClr>
                          </a:solidFill>
                        </a:rPr>
                        <a:t>Mihir </a:t>
                      </a:r>
                      <a:r>
                        <a:rPr lang="en-CA" dirty="0" err="1">
                          <a:solidFill>
                            <a:schemeClr val="tx1">
                              <a:lumMod val="65000"/>
                              <a:lumOff val="35000"/>
                            </a:schemeClr>
                          </a:solidFill>
                        </a:rPr>
                        <a:t>Bellare</a:t>
                      </a:r>
                      <a:r>
                        <a:rPr lang="en-CA" dirty="0">
                          <a:solidFill>
                            <a:schemeClr val="tx1">
                              <a:lumMod val="65000"/>
                              <a:lumOff val="35000"/>
                            </a:schemeClr>
                          </a:solidFill>
                        </a:rPr>
                        <a:t>, Ruth Ng, and Björn </a:t>
                      </a:r>
                      <a:r>
                        <a:rPr lang="en-CA" dirty="0" err="1">
                          <a:solidFill>
                            <a:schemeClr val="tx1">
                              <a:lumMod val="65000"/>
                              <a:lumOff val="35000"/>
                            </a:schemeClr>
                          </a:solidFill>
                        </a:rPr>
                        <a:t>Tackmann</a:t>
                      </a:r>
                      <a:r>
                        <a:rPr lang="en-CA" dirty="0">
                          <a:solidFill>
                            <a:schemeClr val="tx1">
                              <a:lumMod val="65000"/>
                              <a:lumOff val="35000"/>
                            </a:schemeClr>
                          </a:solidFill>
                        </a:rPr>
                        <a:t>. Nonces are Noticed: AEAD Revisited. </a:t>
                      </a:r>
                      <a:r>
                        <a:rPr lang="en-CA" dirty="0" err="1">
                          <a:solidFill>
                            <a:schemeClr val="accent6"/>
                          </a:solidFill>
                        </a:rPr>
                        <a:t>ia.cr</a:t>
                      </a:r>
                      <a:r>
                        <a:rPr lang="en-CA" dirty="0">
                          <a:solidFill>
                            <a:schemeClr val="accent6"/>
                          </a:solidFill>
                        </a:rPr>
                        <a:t>/2019/624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681364"/>
                  </a:ext>
                </a:extLst>
              </a:tr>
              <a:tr h="457200">
                <a:tc>
                  <a:txBody>
                    <a:bodyPr/>
                    <a:lstStyle/>
                    <a:p>
                      <a:r>
                        <a:rPr lang="en-US" dirty="0">
                          <a:solidFill>
                            <a:schemeClr val="tx1">
                              <a:lumMod val="65000"/>
                              <a:lumOff val="35000"/>
                            </a:schemeClr>
                          </a:solidFill>
                        </a:rPr>
                        <a:t>[LGR20]</a:t>
                      </a:r>
                      <a:endParaRPr lang="en-CA" dirty="0">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dirty="0">
                          <a:solidFill>
                            <a:schemeClr val="tx1">
                              <a:lumMod val="65000"/>
                              <a:lumOff val="35000"/>
                            </a:schemeClr>
                          </a:solidFill>
                        </a:rPr>
                        <a:t>Julia Len, Paul Grubbs, and Thomas </a:t>
                      </a:r>
                      <a:r>
                        <a:rPr lang="en-CA" dirty="0" err="1">
                          <a:solidFill>
                            <a:schemeClr val="tx1">
                              <a:lumMod val="65000"/>
                              <a:lumOff val="35000"/>
                            </a:schemeClr>
                          </a:solidFill>
                        </a:rPr>
                        <a:t>Ristenpart</a:t>
                      </a:r>
                      <a:r>
                        <a:rPr lang="en-CA" dirty="0">
                          <a:solidFill>
                            <a:schemeClr val="tx1">
                              <a:lumMod val="65000"/>
                              <a:lumOff val="35000"/>
                            </a:schemeClr>
                          </a:solidFill>
                        </a:rPr>
                        <a:t>. Partitioning Oracle Attacks. </a:t>
                      </a:r>
                      <a:r>
                        <a:rPr lang="en-CA" dirty="0" err="1">
                          <a:solidFill>
                            <a:schemeClr val="accent6"/>
                          </a:solidFill>
                        </a:rPr>
                        <a:t>ia.cr</a:t>
                      </a:r>
                      <a:r>
                        <a:rPr lang="en-CA" dirty="0">
                          <a:solidFill>
                            <a:schemeClr val="accent6"/>
                          </a:solidFill>
                        </a:rPr>
                        <a:t>/2020/1491</a:t>
                      </a:r>
                      <a:r>
                        <a:rPr lang="en-CA" dirty="0">
                          <a:solidFill>
                            <a:schemeClr val="tx1">
                              <a:lumMod val="65000"/>
                              <a:lumOff val="35000"/>
                            </a:schemeClr>
                          </a:solidFill>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9448162"/>
                  </a:ext>
                </a:extLst>
              </a:tr>
              <a:tr h="640080">
                <a:tc>
                  <a:txBody>
                    <a:bodyPr/>
                    <a:lstStyle/>
                    <a:p>
                      <a:r>
                        <a:rPr lang="en-US">
                          <a:solidFill>
                            <a:schemeClr val="tx1">
                              <a:lumMod val="65000"/>
                              <a:lumOff val="35000"/>
                            </a:schemeClr>
                          </a:solidFill>
                        </a:rPr>
                        <a:t>[ADGKLS20]</a:t>
                      </a:r>
                      <a:endParaRPr lang="en-CA">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dirty="0">
                          <a:solidFill>
                            <a:schemeClr val="tx1">
                              <a:lumMod val="65000"/>
                              <a:lumOff val="35000"/>
                            </a:schemeClr>
                          </a:solidFill>
                        </a:rPr>
                        <a:t>Ange Albertini, Thai Duong, Shay </a:t>
                      </a:r>
                      <a:r>
                        <a:rPr lang="en-CA" dirty="0" err="1">
                          <a:solidFill>
                            <a:schemeClr val="tx1">
                              <a:lumMod val="65000"/>
                              <a:lumOff val="35000"/>
                            </a:schemeClr>
                          </a:solidFill>
                        </a:rPr>
                        <a:t>Gueron</a:t>
                      </a:r>
                      <a:r>
                        <a:rPr lang="en-CA" dirty="0">
                          <a:solidFill>
                            <a:schemeClr val="tx1">
                              <a:lumMod val="65000"/>
                              <a:lumOff val="35000"/>
                            </a:schemeClr>
                          </a:solidFill>
                        </a:rPr>
                        <a:t>, Stefan </a:t>
                      </a:r>
                      <a:r>
                        <a:rPr lang="en-CA" dirty="0" err="1">
                          <a:solidFill>
                            <a:schemeClr val="tx1">
                              <a:lumMod val="65000"/>
                              <a:lumOff val="35000"/>
                            </a:schemeClr>
                          </a:solidFill>
                        </a:rPr>
                        <a:t>Kölbl</a:t>
                      </a:r>
                      <a:r>
                        <a:rPr lang="en-CA" dirty="0">
                          <a:solidFill>
                            <a:schemeClr val="tx1">
                              <a:lumMod val="65000"/>
                              <a:lumOff val="35000"/>
                            </a:schemeClr>
                          </a:solidFill>
                        </a:rPr>
                        <a:t>, Atul </a:t>
                      </a:r>
                      <a:r>
                        <a:rPr lang="en-CA" dirty="0" err="1">
                          <a:solidFill>
                            <a:schemeClr val="tx1">
                              <a:lumMod val="65000"/>
                              <a:lumOff val="35000"/>
                            </a:schemeClr>
                          </a:solidFill>
                        </a:rPr>
                        <a:t>Luykx</a:t>
                      </a:r>
                      <a:r>
                        <a:rPr lang="en-CA" dirty="0">
                          <a:solidFill>
                            <a:schemeClr val="tx1">
                              <a:lumMod val="65000"/>
                              <a:lumOff val="35000"/>
                            </a:schemeClr>
                          </a:solidFill>
                        </a:rPr>
                        <a:t>, and Sophie </a:t>
                      </a:r>
                      <a:r>
                        <a:rPr lang="en-CA" dirty="0" err="1">
                          <a:solidFill>
                            <a:schemeClr val="tx1">
                              <a:lumMod val="65000"/>
                              <a:lumOff val="35000"/>
                            </a:schemeClr>
                          </a:solidFill>
                        </a:rPr>
                        <a:t>Schmieg</a:t>
                      </a:r>
                      <a:r>
                        <a:rPr lang="en-CA" dirty="0">
                          <a:solidFill>
                            <a:schemeClr val="tx1">
                              <a:lumMod val="65000"/>
                              <a:lumOff val="35000"/>
                            </a:schemeClr>
                          </a:solidFill>
                        </a:rPr>
                        <a:t>. How to Abuse and Fix Authenticated Encryption Without Key Commitment. </a:t>
                      </a:r>
                      <a:r>
                        <a:rPr lang="en-CA" dirty="0" err="1">
                          <a:solidFill>
                            <a:schemeClr val="accent6"/>
                          </a:solidFill>
                        </a:rPr>
                        <a:t>ia.cr</a:t>
                      </a:r>
                      <a:r>
                        <a:rPr lang="en-CA" dirty="0">
                          <a:solidFill>
                            <a:schemeClr val="accent6"/>
                          </a:solidFill>
                        </a:rPr>
                        <a:t>/2020/1456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3429877"/>
                  </a:ext>
                </a:extLst>
              </a:tr>
              <a:tr h="640080">
                <a:tc>
                  <a:txBody>
                    <a:bodyPr/>
                    <a:lstStyle/>
                    <a:p>
                      <a:r>
                        <a:rPr lang="en-US">
                          <a:solidFill>
                            <a:schemeClr val="tx1">
                              <a:lumMod val="65000"/>
                              <a:lumOff val="35000"/>
                            </a:schemeClr>
                          </a:solidFill>
                        </a:rPr>
                        <a:t>[BH22]</a:t>
                      </a:r>
                      <a:endParaRPr lang="en-CA">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solidFill>
                            <a:schemeClr val="tx1">
                              <a:lumMod val="65000"/>
                              <a:lumOff val="35000"/>
                            </a:schemeClr>
                          </a:solidFill>
                        </a:rPr>
                        <a:t>Mihir </a:t>
                      </a:r>
                      <a:r>
                        <a:rPr lang="en-US" dirty="0" err="1">
                          <a:solidFill>
                            <a:schemeClr val="tx1">
                              <a:lumMod val="65000"/>
                              <a:lumOff val="35000"/>
                            </a:schemeClr>
                          </a:solidFill>
                        </a:rPr>
                        <a:t>Bellare</a:t>
                      </a:r>
                      <a:r>
                        <a:rPr lang="en-US" dirty="0">
                          <a:solidFill>
                            <a:schemeClr val="tx1">
                              <a:lumMod val="65000"/>
                              <a:lumOff val="35000"/>
                            </a:schemeClr>
                          </a:solidFill>
                        </a:rPr>
                        <a:t> and Viet Tung Hoang. Efficient schemes for committing authenticated encryption. </a:t>
                      </a:r>
                      <a:r>
                        <a:rPr lang="en-US" dirty="0" err="1">
                          <a:solidFill>
                            <a:schemeClr val="accent6"/>
                          </a:solidFill>
                        </a:rPr>
                        <a:t>ia.cr</a:t>
                      </a:r>
                      <a:r>
                        <a:rPr lang="en-US" dirty="0">
                          <a:solidFill>
                            <a:schemeClr val="accent6"/>
                          </a:solidFill>
                        </a:rPr>
                        <a:t>/2022/268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3822831"/>
                  </a:ext>
                </a:extLst>
              </a:tr>
              <a:tr h="457200">
                <a:tc>
                  <a:txBody>
                    <a:bodyPr/>
                    <a:lstStyle/>
                    <a:p>
                      <a:r>
                        <a:rPr lang="en-US">
                          <a:solidFill>
                            <a:schemeClr val="tx1">
                              <a:lumMod val="65000"/>
                              <a:lumOff val="35000"/>
                            </a:schemeClr>
                          </a:solidFill>
                        </a:rPr>
                        <a:t>[CR22]</a:t>
                      </a:r>
                      <a:endParaRPr lang="en-CA">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65000"/>
                              <a:lumOff val="35000"/>
                            </a:schemeClr>
                          </a:solidFill>
                        </a:rPr>
                        <a:t>John Chan and Phillip </a:t>
                      </a:r>
                      <a:r>
                        <a:rPr lang="en-US" dirty="0" err="1">
                          <a:solidFill>
                            <a:schemeClr val="tx1">
                              <a:lumMod val="65000"/>
                              <a:lumOff val="35000"/>
                            </a:schemeClr>
                          </a:solidFill>
                        </a:rPr>
                        <a:t>Rogaway</a:t>
                      </a:r>
                      <a:r>
                        <a:rPr lang="en-US" dirty="0">
                          <a:solidFill>
                            <a:schemeClr val="tx1">
                              <a:lumMod val="65000"/>
                              <a:lumOff val="35000"/>
                            </a:schemeClr>
                          </a:solidFill>
                        </a:rPr>
                        <a:t>. On committing authenticated-encryption. </a:t>
                      </a:r>
                      <a:r>
                        <a:rPr lang="en-US" dirty="0" err="1">
                          <a:solidFill>
                            <a:schemeClr val="accent6"/>
                          </a:solidFill>
                        </a:rPr>
                        <a:t>ia.cr</a:t>
                      </a:r>
                      <a:r>
                        <a:rPr lang="en-US" dirty="0">
                          <a:solidFill>
                            <a:schemeClr val="accent6"/>
                          </a:solidFill>
                        </a:rPr>
                        <a:t>/2022/1260</a:t>
                      </a:r>
                      <a:r>
                        <a:rPr lang="en-US" dirty="0">
                          <a:solidFill>
                            <a:schemeClr val="tx1">
                              <a:lumMod val="65000"/>
                              <a:lumOff val="35000"/>
                            </a:schemeClr>
                          </a:solidFill>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5061320"/>
                  </a:ext>
                </a:extLst>
              </a:tr>
              <a:tr h="640080">
                <a:tc>
                  <a:txBody>
                    <a:bodyPr/>
                    <a:lstStyle/>
                    <a:p>
                      <a:r>
                        <a:rPr lang="en-US">
                          <a:solidFill>
                            <a:schemeClr val="tx1">
                              <a:lumMod val="65000"/>
                              <a:lumOff val="35000"/>
                            </a:schemeClr>
                          </a:solidFill>
                        </a:rPr>
                        <a:t>[MLGR23]</a:t>
                      </a:r>
                      <a:endParaRPr lang="en-CA">
                        <a:solidFill>
                          <a:schemeClr val="tx1">
                            <a:lumMod val="65000"/>
                            <a:lumOff val="3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tx1">
                              <a:lumMod val="65000"/>
                              <a:lumOff val="35000"/>
                            </a:schemeClr>
                          </a:solidFill>
                        </a:rPr>
                        <a:t>Sanketh</a:t>
                      </a:r>
                      <a:r>
                        <a:rPr lang="en-US" dirty="0">
                          <a:solidFill>
                            <a:schemeClr val="tx1">
                              <a:lumMod val="65000"/>
                              <a:lumOff val="35000"/>
                            </a:schemeClr>
                          </a:solidFill>
                        </a:rPr>
                        <a:t> </a:t>
                      </a:r>
                      <a:r>
                        <a:rPr lang="en-US" dirty="0" err="1">
                          <a:solidFill>
                            <a:schemeClr val="tx1">
                              <a:lumMod val="65000"/>
                              <a:lumOff val="35000"/>
                            </a:schemeClr>
                          </a:solidFill>
                        </a:rPr>
                        <a:t>Menda</a:t>
                      </a:r>
                      <a:r>
                        <a:rPr lang="en-US" dirty="0">
                          <a:solidFill>
                            <a:schemeClr val="tx1">
                              <a:lumMod val="65000"/>
                              <a:lumOff val="35000"/>
                            </a:schemeClr>
                          </a:solidFill>
                        </a:rPr>
                        <a:t>, Julia Len, Paul Grubbs, and Thomas </a:t>
                      </a:r>
                      <a:r>
                        <a:rPr lang="en-US" dirty="0" err="1">
                          <a:solidFill>
                            <a:schemeClr val="tx1">
                              <a:lumMod val="65000"/>
                              <a:lumOff val="35000"/>
                            </a:schemeClr>
                          </a:solidFill>
                        </a:rPr>
                        <a:t>Ristenpart</a:t>
                      </a:r>
                      <a:r>
                        <a:rPr lang="en-US" dirty="0">
                          <a:solidFill>
                            <a:schemeClr val="tx1">
                              <a:lumMod val="65000"/>
                              <a:lumOff val="35000"/>
                            </a:schemeClr>
                          </a:solidFill>
                        </a:rPr>
                        <a:t>. Context Discovery and Commitment Attacks: How to Break CCM, EAX, SIV, and More. </a:t>
                      </a:r>
                      <a:r>
                        <a:rPr lang="en-US" dirty="0" err="1">
                          <a:solidFill>
                            <a:schemeClr val="accent6"/>
                          </a:solidFill>
                        </a:rPr>
                        <a:t>preprint.link</a:t>
                      </a:r>
                      <a:r>
                        <a:rPr lang="en-US" dirty="0">
                          <a:solidFill>
                            <a:schemeClr val="accent6"/>
                          </a:solidFill>
                        </a:rPr>
                        <a:t>/ec23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9941348"/>
                  </a:ext>
                </a:extLst>
              </a:tr>
              <a:tr h="6400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solidFill>
                            <a:schemeClr val="tx1">
                              <a:lumMod val="65000"/>
                              <a:lumOff val="35000"/>
                            </a:schemeClr>
                          </a:solidFill>
                        </a:rPr>
                        <a:t>[BHLMR23]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lumMod val="65000"/>
                              <a:lumOff val="35000"/>
                            </a:schemeClr>
                          </a:solidFill>
                          <a:latin typeface="+mn-lt"/>
                          <a:ea typeface="+mn-ea"/>
                          <a:cs typeface="+mn-cs"/>
                        </a:rPr>
                        <a:t>Mihir </a:t>
                      </a:r>
                      <a:r>
                        <a:rPr lang="en-US" sz="1800" kern="1200" dirty="0" err="1">
                          <a:solidFill>
                            <a:schemeClr val="tx1">
                              <a:lumMod val="65000"/>
                              <a:lumOff val="35000"/>
                            </a:schemeClr>
                          </a:solidFill>
                          <a:latin typeface="+mn-lt"/>
                          <a:ea typeface="+mn-ea"/>
                          <a:cs typeface="+mn-cs"/>
                        </a:rPr>
                        <a:t>Bellare</a:t>
                      </a:r>
                      <a:r>
                        <a:rPr lang="en-US" sz="1800" kern="1200" dirty="0">
                          <a:solidFill>
                            <a:schemeClr val="tx1">
                              <a:lumMod val="65000"/>
                              <a:lumOff val="35000"/>
                            </a:schemeClr>
                          </a:solidFill>
                          <a:latin typeface="+mn-lt"/>
                          <a:ea typeface="+mn-ea"/>
                          <a:cs typeface="+mn-cs"/>
                        </a:rPr>
                        <a:t>, Viet Tung Hoang, Julia Len, </a:t>
                      </a:r>
                      <a:r>
                        <a:rPr lang="en-US" sz="1800" kern="1200" dirty="0" err="1">
                          <a:solidFill>
                            <a:schemeClr val="tx1">
                              <a:lumMod val="65000"/>
                              <a:lumOff val="35000"/>
                            </a:schemeClr>
                          </a:solidFill>
                          <a:latin typeface="+mn-lt"/>
                          <a:ea typeface="+mn-ea"/>
                          <a:cs typeface="+mn-cs"/>
                        </a:rPr>
                        <a:t>Sanketh</a:t>
                      </a:r>
                      <a:r>
                        <a:rPr lang="en-US" sz="1800" kern="1200" dirty="0">
                          <a:solidFill>
                            <a:schemeClr val="tx1">
                              <a:lumMod val="65000"/>
                              <a:lumOff val="35000"/>
                            </a:schemeClr>
                          </a:solidFill>
                          <a:latin typeface="+mn-lt"/>
                          <a:ea typeface="+mn-ea"/>
                          <a:cs typeface="+mn-cs"/>
                        </a:rPr>
                        <a:t> </a:t>
                      </a:r>
                      <a:r>
                        <a:rPr lang="en-US" sz="1800" kern="1200" dirty="0" err="1">
                          <a:solidFill>
                            <a:schemeClr val="tx1">
                              <a:lumMod val="65000"/>
                              <a:lumOff val="35000"/>
                            </a:schemeClr>
                          </a:solidFill>
                          <a:latin typeface="+mn-lt"/>
                          <a:ea typeface="+mn-ea"/>
                          <a:cs typeface="+mn-cs"/>
                        </a:rPr>
                        <a:t>Menda</a:t>
                      </a:r>
                      <a:r>
                        <a:rPr lang="en-US" sz="1800" kern="1200" dirty="0">
                          <a:solidFill>
                            <a:schemeClr val="tx1">
                              <a:lumMod val="65000"/>
                              <a:lumOff val="35000"/>
                            </a:schemeClr>
                          </a:solidFill>
                          <a:latin typeface="+mn-lt"/>
                          <a:ea typeface="+mn-ea"/>
                          <a:cs typeface="+mn-cs"/>
                        </a:rPr>
                        <a:t>, Thomas </a:t>
                      </a:r>
                      <a:r>
                        <a:rPr lang="en-US" sz="1800" kern="1200" dirty="0" err="1">
                          <a:solidFill>
                            <a:schemeClr val="tx1">
                              <a:lumMod val="65000"/>
                              <a:lumOff val="35000"/>
                            </a:schemeClr>
                          </a:solidFill>
                          <a:latin typeface="+mn-lt"/>
                          <a:ea typeface="+mn-ea"/>
                          <a:cs typeface="+mn-cs"/>
                        </a:rPr>
                        <a:t>Ristenpart</a:t>
                      </a:r>
                      <a:r>
                        <a:rPr lang="en-US" sz="1800" kern="1200" dirty="0">
                          <a:solidFill>
                            <a:schemeClr val="tx1">
                              <a:lumMod val="65000"/>
                              <a:lumOff val="35000"/>
                            </a:schemeClr>
                          </a:solidFill>
                          <a:latin typeface="+mn-lt"/>
                          <a:ea typeface="+mn-ea"/>
                          <a:cs typeface="+mn-cs"/>
                        </a:rPr>
                        <a:t>. In preparation.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0307173"/>
                  </a:ext>
                </a:extLst>
              </a:tr>
            </a:tbl>
          </a:graphicData>
        </a:graphic>
      </p:graphicFrame>
      <p:sp>
        <p:nvSpPr>
          <p:cNvPr id="2" name="Title 1">
            <a:extLst>
              <a:ext uri="{FF2B5EF4-FFF2-40B4-BE49-F238E27FC236}">
                <a16:creationId xmlns:a16="http://schemas.microsoft.com/office/drawing/2014/main" id="{4D8F02BA-2DEC-F7A7-74EF-0B33DD6C4994}"/>
              </a:ext>
            </a:extLst>
          </p:cNvPr>
          <p:cNvSpPr>
            <a:spLocks noGrp="1"/>
          </p:cNvSpPr>
          <p:nvPr>
            <p:ph type="title"/>
          </p:nvPr>
        </p:nvSpPr>
        <p:spPr>
          <a:xfrm>
            <a:off x="671907" y="264761"/>
            <a:ext cx="10848186" cy="1325563"/>
          </a:xfrm>
        </p:spPr>
        <p:txBody>
          <a:bodyPr/>
          <a:lstStyle/>
          <a:p>
            <a:r>
              <a:rPr lang="en-US"/>
              <a:t>References</a:t>
            </a:r>
            <a:endParaRPr lang="en-CA"/>
          </a:p>
        </p:txBody>
      </p:sp>
      <p:sp>
        <p:nvSpPr>
          <p:cNvPr id="4" name="Slide Number Placeholder 3">
            <a:extLst>
              <a:ext uri="{FF2B5EF4-FFF2-40B4-BE49-F238E27FC236}">
                <a16:creationId xmlns:a16="http://schemas.microsoft.com/office/drawing/2014/main" id="{A8748AF8-400B-1B38-698E-D07D9C8E4F07}"/>
              </a:ext>
            </a:extLst>
          </p:cNvPr>
          <p:cNvSpPr>
            <a:spLocks noGrp="1"/>
          </p:cNvSpPr>
          <p:nvPr>
            <p:ph type="sldNum" sz="quarter" idx="12"/>
          </p:nvPr>
        </p:nvSpPr>
        <p:spPr/>
        <p:txBody>
          <a:bodyPr/>
          <a:lstStyle/>
          <a:p>
            <a:fld id="{6D0B039C-C501-4130-90A9-BBE01EFE398C}" type="slidenum">
              <a:rPr lang="en-CA" smtClean="0"/>
              <a:t>26</a:t>
            </a:fld>
            <a:endParaRPr lang="en-CA"/>
          </a:p>
        </p:txBody>
      </p:sp>
    </p:spTree>
    <p:extLst>
      <p:ext uri="{BB962C8B-B14F-4D97-AF65-F5344CB8AC3E}">
        <p14:creationId xmlns:p14="http://schemas.microsoft.com/office/powerpoint/2010/main" val="2216349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7E9BEAD-16BD-9B14-8E7E-0263A7A011BF}"/>
              </a:ext>
            </a:extLst>
          </p:cNvPr>
          <p:cNvSpPr>
            <a:spLocks noGrp="1"/>
          </p:cNvSpPr>
          <p:nvPr>
            <p:ph type="title"/>
          </p:nvPr>
        </p:nvSpPr>
        <p:spPr/>
        <p:txBody>
          <a:bodyPr>
            <a:normAutofit/>
          </a:bodyPr>
          <a:lstStyle/>
          <a:p>
            <a:r>
              <a:rPr lang="en-US"/>
              <a:t>Recent Attacks on AEAD</a:t>
            </a:r>
          </a:p>
        </p:txBody>
      </p:sp>
      <p:sp>
        <p:nvSpPr>
          <p:cNvPr id="2" name="Slide Number Placeholder 1">
            <a:extLst>
              <a:ext uri="{FF2B5EF4-FFF2-40B4-BE49-F238E27FC236}">
                <a16:creationId xmlns:a16="http://schemas.microsoft.com/office/drawing/2014/main" id="{6775036B-01F2-684A-98EB-26960B3254B9}"/>
              </a:ext>
            </a:extLst>
          </p:cNvPr>
          <p:cNvSpPr>
            <a:spLocks noGrp="1"/>
          </p:cNvSpPr>
          <p:nvPr>
            <p:ph type="sldNum" sz="quarter" idx="12"/>
          </p:nvPr>
        </p:nvSpPr>
        <p:spPr/>
        <p:txBody>
          <a:bodyPr/>
          <a:lstStyle/>
          <a:p>
            <a:fld id="{6D0B039C-C501-4130-90A9-BBE01EFE398C}" type="slidenum">
              <a:rPr lang="en-CA" smtClean="0"/>
              <a:t>3</a:t>
            </a:fld>
            <a:endParaRPr lang="en-CA"/>
          </a:p>
        </p:txBody>
      </p:sp>
      <p:pic>
        <p:nvPicPr>
          <p:cNvPr id="5" name="Picture 4">
            <a:extLst>
              <a:ext uri="{FF2B5EF4-FFF2-40B4-BE49-F238E27FC236}">
                <a16:creationId xmlns:a16="http://schemas.microsoft.com/office/drawing/2014/main" id="{EDA96588-A9FB-4387-ED6F-AC94312FF771}"/>
              </a:ext>
            </a:extLst>
          </p:cNvPr>
          <p:cNvPicPr>
            <a:picLocks noChangeAspect="1"/>
          </p:cNvPicPr>
          <p:nvPr/>
        </p:nvPicPr>
        <p:blipFill>
          <a:blip r:embed="rId4"/>
          <a:stretch>
            <a:fillRect/>
          </a:stretch>
        </p:blipFill>
        <p:spPr>
          <a:xfrm>
            <a:off x="6400800" y="1364626"/>
            <a:ext cx="5486400" cy="4199088"/>
          </a:xfrm>
          <a:prstGeom prst="rect">
            <a:avLst/>
          </a:prstGeom>
          <a:solidFill>
            <a:srgbClr val="FFFFFF">
              <a:shade val="85000"/>
            </a:srgbClr>
          </a:solidFill>
          <a:ln w="12700" cap="sq">
            <a:solidFill>
              <a:schemeClr val="tx1">
                <a:lumMod val="75000"/>
                <a:lumOff val="2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7F8FE19F-FA8A-0B98-4B63-8A90B63260D3}"/>
              </a:ext>
            </a:extLst>
          </p:cNvPr>
          <p:cNvPicPr>
            <a:picLocks noChangeAspect="1"/>
          </p:cNvPicPr>
          <p:nvPr/>
        </p:nvPicPr>
        <p:blipFill>
          <a:blip r:embed="rId5"/>
          <a:stretch>
            <a:fillRect/>
          </a:stretch>
        </p:blipFill>
        <p:spPr>
          <a:xfrm>
            <a:off x="6583680" y="3561000"/>
            <a:ext cx="5486400" cy="3625356"/>
          </a:xfrm>
          <a:prstGeom prst="rect">
            <a:avLst/>
          </a:prstGeom>
          <a:solidFill>
            <a:srgbClr val="FFFFFF">
              <a:shade val="85000"/>
            </a:srgbClr>
          </a:solidFill>
          <a:ln w="12700" cap="sq">
            <a:solidFill>
              <a:schemeClr val="tx1">
                <a:lumMod val="75000"/>
                <a:lumOff val="2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0F5184EC-9D7D-40A0-AB07-D77723D13098}"/>
              </a:ext>
            </a:extLst>
          </p:cNvPr>
          <p:cNvPicPr>
            <a:picLocks noChangeAspect="1"/>
          </p:cNvPicPr>
          <p:nvPr/>
        </p:nvPicPr>
        <p:blipFill>
          <a:blip r:embed="rId6"/>
          <a:stretch>
            <a:fillRect/>
          </a:stretch>
        </p:blipFill>
        <p:spPr>
          <a:xfrm>
            <a:off x="548640" y="1335789"/>
            <a:ext cx="5486400" cy="5203123"/>
          </a:xfrm>
          <a:prstGeom prst="rect">
            <a:avLst/>
          </a:prstGeom>
          <a:solidFill>
            <a:srgbClr val="FFFFFF">
              <a:shade val="85000"/>
            </a:srgbClr>
          </a:solidFill>
          <a:ln w="12700" cap="sq">
            <a:solidFill>
              <a:schemeClr val="tx1">
                <a:lumMod val="75000"/>
                <a:lumOff val="2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8B8DFDFE-AA9A-F8E8-CF14-14F372B8FE31}"/>
              </a:ext>
            </a:extLst>
          </p:cNvPr>
          <p:cNvPicPr>
            <a:picLocks noChangeAspect="1"/>
          </p:cNvPicPr>
          <p:nvPr/>
        </p:nvPicPr>
        <p:blipFill>
          <a:blip r:embed="rId7"/>
          <a:stretch>
            <a:fillRect/>
          </a:stretch>
        </p:blipFill>
        <p:spPr>
          <a:xfrm>
            <a:off x="731520" y="3561000"/>
            <a:ext cx="5486400" cy="4573795"/>
          </a:xfrm>
          <a:prstGeom prst="rect">
            <a:avLst/>
          </a:prstGeom>
          <a:solidFill>
            <a:srgbClr val="FFFFFF">
              <a:shade val="85000"/>
            </a:srgbClr>
          </a:solidFill>
          <a:ln w="12700" cap="sq">
            <a:solidFill>
              <a:schemeClr val="tx1">
                <a:lumMod val="75000"/>
                <a:lumOff val="2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ounded Rectangle 2">
            <a:extLst>
              <a:ext uri="{FF2B5EF4-FFF2-40B4-BE49-F238E27FC236}">
                <a16:creationId xmlns:a16="http://schemas.microsoft.com/office/drawing/2014/main" id="{9CAFDBF4-86B3-AEC4-BF6D-751D836D0F8F}"/>
              </a:ext>
            </a:extLst>
          </p:cNvPr>
          <p:cNvSpPr/>
          <p:nvPr/>
        </p:nvSpPr>
        <p:spPr>
          <a:xfrm>
            <a:off x="2841545" y="3112354"/>
            <a:ext cx="6985361" cy="1002447"/>
          </a:xfrm>
          <a:prstGeom prst="roundRect">
            <a:avLst/>
          </a:prstGeom>
          <a:solidFill>
            <a:srgbClr val="F6606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t>These attacks work in new threat models!</a:t>
            </a:r>
          </a:p>
        </p:txBody>
      </p:sp>
    </p:spTree>
    <p:custDataLst>
      <p:tags r:id="rId1"/>
    </p:custDataLst>
    <p:extLst>
      <p:ext uri="{BB962C8B-B14F-4D97-AF65-F5344CB8AC3E}">
        <p14:creationId xmlns:p14="http://schemas.microsoft.com/office/powerpoint/2010/main" val="52893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E3CAC-02C0-0A1E-13F2-1E9D3F1138BA}"/>
              </a:ext>
            </a:extLst>
          </p:cNvPr>
          <p:cNvSpPr>
            <a:spLocks noGrp="1"/>
          </p:cNvSpPr>
          <p:nvPr>
            <p:ph type="title"/>
          </p:nvPr>
        </p:nvSpPr>
        <p:spPr/>
        <p:txBody>
          <a:bodyPr>
            <a:normAutofit/>
          </a:bodyPr>
          <a:lstStyle/>
          <a:p>
            <a:r>
              <a:rPr lang="en-US" dirty="0"/>
              <a:t>Threat #1: Multi-Recipient Integrity</a:t>
            </a:r>
            <a:r>
              <a:rPr lang="en-US" dirty="0">
                <a:solidFill>
                  <a:schemeClr val="tx1">
                    <a:lumMod val="50000"/>
                    <a:lumOff val="50000"/>
                  </a:schemeClr>
                </a:solidFill>
              </a:rPr>
              <a:t> [FOR17, GLR17]</a:t>
            </a:r>
            <a:endParaRPr lang="en-CA" sz="3200" b="1" dirty="0">
              <a:solidFill>
                <a:schemeClr val="tx1">
                  <a:lumMod val="50000"/>
                  <a:lumOff val="50000"/>
                </a:schemeClr>
              </a:solidFill>
            </a:endParaRPr>
          </a:p>
        </p:txBody>
      </p:sp>
      <p:pic>
        <p:nvPicPr>
          <p:cNvPr id="1028" name="Picture 4" descr="🧑‍⚕️">
            <a:extLst>
              <a:ext uri="{FF2B5EF4-FFF2-40B4-BE49-F238E27FC236}">
                <a16:creationId xmlns:a16="http://schemas.microsoft.com/office/drawing/2014/main" id="{89CC9B98-DF34-7986-7A00-EBFFDBF48D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3261" y="1469331"/>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4DD1C27D-C18D-A37C-FD96-26993AA54511}"/>
              </a:ext>
            </a:extLst>
          </p:cNvPr>
          <p:cNvCxnSpPr>
            <a:cxnSpLocks/>
            <a:stCxn id="30" idx="3"/>
            <a:endCxn id="2050" idx="1"/>
          </p:cNvCxnSpPr>
          <p:nvPr/>
        </p:nvCxnSpPr>
        <p:spPr>
          <a:xfrm flipV="1">
            <a:off x="1953234" y="3302400"/>
            <a:ext cx="2069610" cy="14481"/>
          </a:xfrm>
          <a:prstGeom prst="straightConnector1">
            <a:avLst/>
          </a:prstGeom>
          <a:ln w="57150">
            <a:solidFill>
              <a:schemeClr val="tx2"/>
            </a:solidFill>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1DD5F42F-D6F8-90F7-17C3-4295E60CD391}"/>
              </a:ext>
            </a:extLst>
          </p:cNvPr>
          <p:cNvSpPr txBox="1"/>
          <p:nvPr/>
        </p:nvSpPr>
        <p:spPr>
          <a:xfrm>
            <a:off x="3531096" y="1441242"/>
            <a:ext cx="1290816" cy="400110"/>
          </a:xfrm>
          <a:prstGeom prst="rect">
            <a:avLst/>
          </a:prstGeom>
          <a:noFill/>
        </p:spPr>
        <p:txBody>
          <a:bodyPr wrap="square" lIns="91440" tIns="45720" rIns="91440" bIns="45720" anchor="t">
            <a:spAutoFit/>
          </a:bodyPr>
          <a:lstStyle/>
          <a:p>
            <a:pPr algn="ctr" rtl="0">
              <a:spcBef>
                <a:spcPts val="0"/>
              </a:spcBef>
              <a:spcAft>
                <a:spcPts val="0"/>
              </a:spcAft>
            </a:pPr>
            <a:r>
              <a:rPr lang="en-CA" sz="2000" b="1">
                <a:solidFill>
                  <a:schemeClr val="tx1">
                    <a:lumMod val="75000"/>
                    <a:lumOff val="25000"/>
                  </a:schemeClr>
                </a:solidFill>
              </a:rPr>
              <a:t>K</a:t>
            </a:r>
          </a:p>
        </p:txBody>
      </p:sp>
      <p:pic>
        <p:nvPicPr>
          <p:cNvPr id="2050" name="Picture 2">
            <a:extLst>
              <a:ext uri="{FF2B5EF4-FFF2-40B4-BE49-F238E27FC236}">
                <a16:creationId xmlns:a16="http://schemas.microsoft.com/office/drawing/2014/main" id="{2C68B537-3A80-0D0B-71EB-58458475A9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2844" y="2845200"/>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86A1A39C-C926-BF0F-8AE4-5B59402F9E1E}"/>
              </a:ext>
            </a:extLst>
          </p:cNvPr>
          <p:cNvCxnSpPr>
            <a:cxnSpLocks/>
            <a:stCxn id="2050" idx="3"/>
            <a:endCxn id="1028" idx="1"/>
          </p:cNvCxnSpPr>
          <p:nvPr/>
        </p:nvCxnSpPr>
        <p:spPr>
          <a:xfrm flipV="1">
            <a:off x="4937244" y="1926531"/>
            <a:ext cx="1926017" cy="1375869"/>
          </a:xfrm>
          <a:prstGeom prst="straightConnector1">
            <a:avLst/>
          </a:prstGeom>
          <a:ln w="57150">
            <a:solidFill>
              <a:schemeClr val="tx2"/>
            </a:solidFill>
            <a:headEnd type="none"/>
            <a:tailEnd type="triangle"/>
          </a:ln>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BEFCC822-B7E5-7C3D-A457-3FB38453AAA4}"/>
              </a:ext>
            </a:extLst>
          </p:cNvPr>
          <p:cNvSpPr txBox="1"/>
          <p:nvPr/>
        </p:nvSpPr>
        <p:spPr>
          <a:xfrm>
            <a:off x="5624951" y="2640165"/>
            <a:ext cx="819129" cy="707886"/>
          </a:xfrm>
          <a:prstGeom prst="rect">
            <a:avLst/>
          </a:prstGeom>
          <a:noFill/>
        </p:spPr>
        <p:txBody>
          <a:bodyPr wrap="square" lIns="91440" tIns="45720" rIns="91440" bIns="45720" anchor="t">
            <a:spAutoFit/>
          </a:bodyPr>
          <a:lstStyle/>
          <a:p>
            <a:pPr algn="ctr"/>
            <a:r>
              <a:rPr lang="pt-BR" sz="2000" b="1" i="0" u="none" strike="noStrike">
                <a:solidFill>
                  <a:schemeClr val="tx1">
                    <a:lumMod val="75000"/>
                    <a:lumOff val="25000"/>
                  </a:schemeClr>
                </a:solidFill>
                <a:effectLst/>
                <a:ea typeface="+mn-lt"/>
                <a:cs typeface="+mn-lt"/>
              </a:rPr>
              <a:t>N,A</a:t>
            </a:r>
            <a:r>
              <a:rPr lang="pt-BR" sz="2000" b="1">
                <a:solidFill>
                  <a:schemeClr val="tx1">
                    <a:lumMod val="75000"/>
                    <a:lumOff val="25000"/>
                  </a:schemeClr>
                </a:solidFill>
                <a:ea typeface="+mn-lt"/>
                <a:cs typeface="+mn-lt"/>
              </a:rPr>
              <a:t>,C</a:t>
            </a:r>
            <a:endParaRPr lang="pt-BR" sz="2000">
              <a:solidFill>
                <a:schemeClr val="tx1">
                  <a:lumMod val="75000"/>
                  <a:lumOff val="25000"/>
                </a:schemeClr>
              </a:solidFill>
              <a:ea typeface="+mn-lt"/>
              <a:cs typeface="+mn-lt"/>
            </a:endParaRPr>
          </a:p>
          <a:p>
            <a:pPr algn="ctr">
              <a:spcBef>
                <a:spcPts val="0"/>
              </a:spcBef>
              <a:spcAft>
                <a:spcPts val="0"/>
              </a:spcAft>
            </a:pPr>
            <a:endParaRPr lang="pt-BR" sz="2000" b="1">
              <a:solidFill>
                <a:schemeClr val="tx1">
                  <a:lumMod val="75000"/>
                  <a:lumOff val="25000"/>
                </a:schemeClr>
              </a:solidFill>
              <a:effectLst/>
              <a:cs typeface="Calibri"/>
            </a:endParaRPr>
          </a:p>
        </p:txBody>
      </p:sp>
      <p:sp>
        <p:nvSpPr>
          <p:cNvPr id="28" name="TextBox 27">
            <a:extLst>
              <a:ext uri="{FF2B5EF4-FFF2-40B4-BE49-F238E27FC236}">
                <a16:creationId xmlns:a16="http://schemas.microsoft.com/office/drawing/2014/main" id="{365F3BA6-4721-C53A-F18C-08A732F6564A}"/>
              </a:ext>
            </a:extLst>
          </p:cNvPr>
          <p:cNvSpPr txBox="1"/>
          <p:nvPr/>
        </p:nvSpPr>
        <p:spPr>
          <a:xfrm>
            <a:off x="3531096" y="4742892"/>
            <a:ext cx="1290816" cy="400110"/>
          </a:xfrm>
          <a:prstGeom prst="rect">
            <a:avLst/>
          </a:prstGeom>
          <a:noFill/>
        </p:spPr>
        <p:txBody>
          <a:bodyPr wrap="square" lIns="91440" tIns="45720" rIns="91440" bIns="45720" anchor="t">
            <a:spAutoFit/>
          </a:bodyPr>
          <a:lstStyle/>
          <a:p>
            <a:pPr algn="ctr" rtl="0">
              <a:spcBef>
                <a:spcPts val="0"/>
              </a:spcBef>
              <a:spcAft>
                <a:spcPts val="0"/>
              </a:spcAft>
            </a:pPr>
            <a:r>
              <a:rPr lang="en-CA" sz="2000" b="1">
                <a:solidFill>
                  <a:schemeClr val="tx1">
                    <a:lumMod val="75000"/>
                    <a:lumOff val="25000"/>
                  </a:schemeClr>
                </a:solidFill>
              </a:rPr>
              <a:t>K</a:t>
            </a:r>
          </a:p>
        </p:txBody>
      </p:sp>
      <p:pic>
        <p:nvPicPr>
          <p:cNvPr id="30" name="Picture 8" descr="🧑‍💻">
            <a:extLst>
              <a:ext uri="{FF2B5EF4-FFF2-40B4-BE49-F238E27FC236}">
                <a16:creationId xmlns:a16="http://schemas.microsoft.com/office/drawing/2014/main" id="{5C312C51-A73B-DAEA-A0CF-3437CCF2F7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8834" y="285968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0969AEA-1540-34F6-F3CB-21049AB486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6975" y="4214997"/>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a:extLst>
              <a:ext uri="{FF2B5EF4-FFF2-40B4-BE49-F238E27FC236}">
                <a16:creationId xmlns:a16="http://schemas.microsoft.com/office/drawing/2014/main" id="{7D8451EF-F7BD-43DE-6875-627404AA3BCA}"/>
              </a:ext>
            </a:extLst>
          </p:cNvPr>
          <p:cNvCxnSpPr>
            <a:cxnSpLocks/>
            <a:stCxn id="2050" idx="3"/>
            <a:endCxn id="3076" idx="1"/>
          </p:cNvCxnSpPr>
          <p:nvPr/>
        </p:nvCxnSpPr>
        <p:spPr>
          <a:xfrm>
            <a:off x="4937244" y="3302400"/>
            <a:ext cx="1919731" cy="1369797"/>
          </a:xfrm>
          <a:prstGeom prst="straightConnector1">
            <a:avLst/>
          </a:prstGeom>
          <a:ln w="57150">
            <a:solidFill>
              <a:schemeClr val="tx2"/>
            </a:solidFill>
            <a:tailEnd type="triangle"/>
          </a:ln>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A39E7749-B33E-458D-7F80-BEA048AE0541}"/>
              </a:ext>
            </a:extLst>
          </p:cNvPr>
          <p:cNvSpPr txBox="1"/>
          <p:nvPr/>
        </p:nvSpPr>
        <p:spPr>
          <a:xfrm>
            <a:off x="2467744" y="2916771"/>
            <a:ext cx="1022508" cy="400110"/>
          </a:xfrm>
          <a:prstGeom prst="rect">
            <a:avLst/>
          </a:prstGeom>
          <a:noFill/>
        </p:spPr>
        <p:txBody>
          <a:bodyPr wrap="square" lIns="91440" tIns="45720" rIns="91440" bIns="45720" anchor="t">
            <a:spAutoFit/>
          </a:bodyPr>
          <a:lstStyle/>
          <a:p>
            <a:pPr algn="ctr"/>
            <a:r>
              <a:rPr lang="pt-BR" sz="2000" b="1" i="0" u="none" strike="noStrike">
                <a:solidFill>
                  <a:schemeClr val="tx1">
                    <a:lumMod val="75000"/>
                    <a:lumOff val="25000"/>
                  </a:schemeClr>
                </a:solidFill>
                <a:effectLst/>
                <a:ea typeface="+mn-lt"/>
                <a:cs typeface="+mn-lt"/>
              </a:rPr>
              <a:t>N,A</a:t>
            </a:r>
            <a:r>
              <a:rPr lang="pt-BR" sz="2000" b="1">
                <a:solidFill>
                  <a:schemeClr val="tx1">
                    <a:lumMod val="75000"/>
                    <a:lumOff val="25000"/>
                  </a:schemeClr>
                </a:solidFill>
              </a:rPr>
              <a:t>,C</a:t>
            </a:r>
            <a:endParaRPr lang="pt-BR" sz="2000">
              <a:solidFill>
                <a:schemeClr val="tx1">
                  <a:lumMod val="75000"/>
                  <a:lumOff val="25000"/>
                </a:schemeClr>
              </a:solidFill>
              <a:effectLst/>
              <a:cs typeface="Calibri"/>
            </a:endParaRPr>
          </a:p>
        </p:txBody>
      </p:sp>
      <p:sp>
        <p:nvSpPr>
          <p:cNvPr id="38" name="TextBox 37">
            <a:extLst>
              <a:ext uri="{FF2B5EF4-FFF2-40B4-BE49-F238E27FC236}">
                <a16:creationId xmlns:a16="http://schemas.microsoft.com/office/drawing/2014/main" id="{DA91E2AD-0B54-CC8A-2AA1-A632A157A7E4}"/>
              </a:ext>
            </a:extLst>
          </p:cNvPr>
          <p:cNvSpPr txBox="1"/>
          <p:nvPr/>
        </p:nvSpPr>
        <p:spPr>
          <a:xfrm>
            <a:off x="5633712" y="3556381"/>
            <a:ext cx="810367" cy="707886"/>
          </a:xfrm>
          <a:prstGeom prst="rect">
            <a:avLst/>
          </a:prstGeom>
          <a:noFill/>
        </p:spPr>
        <p:txBody>
          <a:bodyPr wrap="square" lIns="91440" tIns="45720" rIns="91440" bIns="45720" anchor="t">
            <a:spAutoFit/>
          </a:bodyPr>
          <a:lstStyle/>
          <a:p>
            <a:pPr algn="ctr"/>
            <a:r>
              <a:rPr lang="pt-BR" sz="2000" b="1" i="0" u="none" strike="noStrike">
                <a:solidFill>
                  <a:schemeClr val="tx1">
                    <a:lumMod val="75000"/>
                    <a:lumOff val="25000"/>
                  </a:schemeClr>
                </a:solidFill>
                <a:effectLst/>
                <a:ea typeface="+mn-lt"/>
                <a:cs typeface="+mn-lt"/>
              </a:rPr>
              <a:t>N,A</a:t>
            </a:r>
            <a:r>
              <a:rPr lang="pt-BR" sz="2000" b="1">
                <a:solidFill>
                  <a:schemeClr val="tx1">
                    <a:lumMod val="75000"/>
                    <a:lumOff val="25000"/>
                  </a:schemeClr>
                </a:solidFill>
                <a:ea typeface="+mn-lt"/>
                <a:cs typeface="+mn-lt"/>
              </a:rPr>
              <a:t>,C</a:t>
            </a:r>
            <a:endParaRPr lang="pt-BR" sz="2000">
              <a:solidFill>
                <a:schemeClr val="tx1">
                  <a:lumMod val="75000"/>
                  <a:lumOff val="25000"/>
                </a:schemeClr>
              </a:solidFill>
              <a:ea typeface="+mn-lt"/>
              <a:cs typeface="+mn-lt"/>
            </a:endParaRPr>
          </a:p>
          <a:p>
            <a:pPr algn="ctr">
              <a:spcBef>
                <a:spcPts val="0"/>
              </a:spcBef>
              <a:spcAft>
                <a:spcPts val="0"/>
              </a:spcAft>
            </a:pPr>
            <a:endParaRPr lang="pt-BR" sz="2000" b="1">
              <a:solidFill>
                <a:schemeClr val="tx1">
                  <a:lumMod val="75000"/>
                  <a:lumOff val="25000"/>
                </a:schemeClr>
              </a:solidFill>
              <a:effectLst/>
              <a:cs typeface="Calibri"/>
            </a:endParaRPr>
          </a:p>
        </p:txBody>
      </p:sp>
      <p:cxnSp>
        <p:nvCxnSpPr>
          <p:cNvPr id="43" name="Connector: Elbow 42">
            <a:extLst>
              <a:ext uri="{FF2B5EF4-FFF2-40B4-BE49-F238E27FC236}">
                <a16:creationId xmlns:a16="http://schemas.microsoft.com/office/drawing/2014/main" id="{AD22E877-FA1D-22BC-0ADE-C2FD21AED12A}"/>
              </a:ext>
            </a:extLst>
          </p:cNvPr>
          <p:cNvCxnSpPr>
            <a:cxnSpLocks/>
          </p:cNvCxnSpPr>
          <p:nvPr/>
        </p:nvCxnSpPr>
        <p:spPr>
          <a:xfrm rot="16200000" flipH="1">
            <a:off x="3908948" y="1818430"/>
            <a:ext cx="535112" cy="5360941"/>
          </a:xfrm>
          <a:prstGeom prst="bentConnector2">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1EF6931D-BB03-DFFC-0345-847E136826BE}"/>
              </a:ext>
            </a:extLst>
          </p:cNvPr>
          <p:cNvCxnSpPr>
            <a:cxnSpLocks/>
          </p:cNvCxnSpPr>
          <p:nvPr/>
        </p:nvCxnSpPr>
        <p:spPr>
          <a:xfrm rot="5400000" flipH="1" flipV="1">
            <a:off x="3713072" y="-384767"/>
            <a:ext cx="933150" cy="5367227"/>
          </a:xfrm>
          <a:prstGeom prst="bentConnector2">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3078" name="Picture 6">
            <a:extLst>
              <a:ext uri="{FF2B5EF4-FFF2-40B4-BE49-F238E27FC236}">
                <a16:creationId xmlns:a16="http://schemas.microsoft.com/office/drawing/2014/main" id="{49D7F403-100F-22A9-3A64-2AB8CD9DF7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18090" y="1469331"/>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50">
            <a:extLst>
              <a:ext uri="{FF2B5EF4-FFF2-40B4-BE49-F238E27FC236}">
                <a16:creationId xmlns:a16="http://schemas.microsoft.com/office/drawing/2014/main" id="{31B0B3C8-FA24-FC4D-1DE9-FACDA8085963}"/>
              </a:ext>
            </a:extLst>
          </p:cNvPr>
          <p:cNvCxnSpPr>
            <a:cxnSpLocks/>
            <a:stCxn id="1028" idx="3"/>
            <a:endCxn id="3078" idx="1"/>
          </p:cNvCxnSpPr>
          <p:nvPr/>
        </p:nvCxnSpPr>
        <p:spPr>
          <a:xfrm>
            <a:off x="7777661" y="1926531"/>
            <a:ext cx="740429" cy="0"/>
          </a:xfrm>
          <a:prstGeom prst="straightConnector1">
            <a:avLst/>
          </a:prstGeom>
          <a:ln w="57150">
            <a:solidFill>
              <a:schemeClr val="accent5"/>
            </a:solidFill>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1F65702C-60FF-BAE1-DB56-C4E0DB92BB79}"/>
              </a:ext>
            </a:extLst>
          </p:cNvPr>
          <p:cNvCxnSpPr>
            <a:cxnSpLocks/>
            <a:stCxn id="3076" idx="3"/>
          </p:cNvCxnSpPr>
          <p:nvPr/>
        </p:nvCxnSpPr>
        <p:spPr>
          <a:xfrm>
            <a:off x="7771375" y="4672197"/>
            <a:ext cx="719221" cy="960"/>
          </a:xfrm>
          <a:prstGeom prst="straightConnector1">
            <a:avLst/>
          </a:prstGeom>
          <a:ln w="57150">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4DEBE327-5FD7-D3BF-6070-1F76141362C1}"/>
              </a:ext>
            </a:extLst>
          </p:cNvPr>
          <p:cNvSpPr txBox="1"/>
          <p:nvPr/>
        </p:nvSpPr>
        <p:spPr>
          <a:xfrm>
            <a:off x="602844" y="3767753"/>
            <a:ext cx="1786379" cy="369332"/>
          </a:xfrm>
          <a:prstGeom prst="rect">
            <a:avLst/>
          </a:prstGeom>
          <a:noFill/>
        </p:spPr>
        <p:txBody>
          <a:bodyPr wrap="square" lIns="91440" tIns="45720" rIns="91440" bIns="45720" rtlCol="0" anchor="t">
            <a:spAutoFit/>
          </a:bodyPr>
          <a:lstStyle/>
          <a:p>
            <a:pPr algn="ctr"/>
            <a:r>
              <a:rPr lang="en-US">
                <a:solidFill>
                  <a:schemeClr val="tx1">
                    <a:lumMod val="75000"/>
                    <a:lumOff val="25000"/>
                  </a:schemeClr>
                </a:solidFill>
              </a:rPr>
              <a:t>Sender</a:t>
            </a:r>
            <a:endParaRPr lang="en-CA">
              <a:solidFill>
                <a:schemeClr val="tx1">
                  <a:lumMod val="75000"/>
                  <a:lumOff val="25000"/>
                </a:schemeClr>
              </a:solidFill>
            </a:endParaRPr>
          </a:p>
        </p:txBody>
      </p:sp>
      <p:sp>
        <p:nvSpPr>
          <p:cNvPr id="33" name="TextBox 32">
            <a:extLst>
              <a:ext uri="{FF2B5EF4-FFF2-40B4-BE49-F238E27FC236}">
                <a16:creationId xmlns:a16="http://schemas.microsoft.com/office/drawing/2014/main" id="{403F7B50-589B-44F8-4E31-8EC3CEE3D681}"/>
              </a:ext>
            </a:extLst>
          </p:cNvPr>
          <p:cNvSpPr txBox="1"/>
          <p:nvPr/>
        </p:nvSpPr>
        <p:spPr>
          <a:xfrm>
            <a:off x="3490252" y="3735627"/>
            <a:ext cx="1979584" cy="646331"/>
          </a:xfrm>
          <a:prstGeom prst="rect">
            <a:avLst/>
          </a:prstGeom>
          <a:noFill/>
        </p:spPr>
        <p:txBody>
          <a:bodyPr wrap="square" rtlCol="0">
            <a:spAutoFit/>
          </a:bodyPr>
          <a:lstStyle/>
          <a:p>
            <a:pPr algn="ctr"/>
            <a:r>
              <a:rPr lang="en-US">
                <a:solidFill>
                  <a:schemeClr val="tx1">
                    <a:lumMod val="75000"/>
                    <a:lumOff val="25000"/>
                  </a:schemeClr>
                </a:solidFill>
              </a:rPr>
              <a:t>Ciphertext Distributor</a:t>
            </a:r>
            <a:endParaRPr lang="en-CA">
              <a:solidFill>
                <a:schemeClr val="tx1">
                  <a:lumMod val="75000"/>
                  <a:lumOff val="25000"/>
                </a:schemeClr>
              </a:solidFill>
            </a:endParaRPr>
          </a:p>
        </p:txBody>
      </p:sp>
      <p:sp>
        <p:nvSpPr>
          <p:cNvPr id="34" name="TextBox 33">
            <a:extLst>
              <a:ext uri="{FF2B5EF4-FFF2-40B4-BE49-F238E27FC236}">
                <a16:creationId xmlns:a16="http://schemas.microsoft.com/office/drawing/2014/main" id="{072DB47D-69B2-B32F-2E57-0D89B690AFC3}"/>
              </a:ext>
            </a:extLst>
          </p:cNvPr>
          <p:cNvSpPr txBox="1"/>
          <p:nvPr/>
        </p:nvSpPr>
        <p:spPr>
          <a:xfrm>
            <a:off x="6450367" y="2361929"/>
            <a:ext cx="1786379" cy="369332"/>
          </a:xfrm>
          <a:prstGeom prst="rect">
            <a:avLst/>
          </a:prstGeom>
          <a:noFill/>
        </p:spPr>
        <p:txBody>
          <a:bodyPr wrap="square" rtlCol="0">
            <a:spAutoFit/>
          </a:bodyPr>
          <a:lstStyle/>
          <a:p>
            <a:pPr algn="ctr"/>
            <a:r>
              <a:rPr lang="en-US">
                <a:solidFill>
                  <a:schemeClr val="tx1">
                    <a:lumMod val="75000"/>
                    <a:lumOff val="25000"/>
                  </a:schemeClr>
                </a:solidFill>
              </a:rPr>
              <a:t>Recipient A</a:t>
            </a:r>
            <a:endParaRPr lang="en-CA">
              <a:solidFill>
                <a:schemeClr val="tx1">
                  <a:lumMod val="75000"/>
                  <a:lumOff val="25000"/>
                </a:schemeClr>
              </a:solidFill>
            </a:endParaRPr>
          </a:p>
        </p:txBody>
      </p:sp>
      <p:sp>
        <p:nvSpPr>
          <p:cNvPr id="35" name="TextBox 34">
            <a:extLst>
              <a:ext uri="{FF2B5EF4-FFF2-40B4-BE49-F238E27FC236}">
                <a16:creationId xmlns:a16="http://schemas.microsoft.com/office/drawing/2014/main" id="{0F4CAF86-B56A-72C7-DF4E-DA121629B3E3}"/>
              </a:ext>
            </a:extLst>
          </p:cNvPr>
          <p:cNvSpPr txBox="1"/>
          <p:nvPr/>
        </p:nvSpPr>
        <p:spPr>
          <a:xfrm>
            <a:off x="6450367" y="5081733"/>
            <a:ext cx="1786379" cy="369332"/>
          </a:xfrm>
          <a:prstGeom prst="rect">
            <a:avLst/>
          </a:prstGeom>
          <a:noFill/>
        </p:spPr>
        <p:txBody>
          <a:bodyPr wrap="square" rtlCol="0">
            <a:spAutoFit/>
          </a:bodyPr>
          <a:lstStyle/>
          <a:p>
            <a:pPr algn="ctr"/>
            <a:r>
              <a:rPr lang="en-US">
                <a:solidFill>
                  <a:schemeClr val="tx1">
                    <a:lumMod val="75000"/>
                    <a:lumOff val="25000"/>
                  </a:schemeClr>
                </a:solidFill>
              </a:rPr>
              <a:t>Recipient B</a:t>
            </a:r>
            <a:endParaRPr lang="en-CA">
              <a:solidFill>
                <a:schemeClr val="tx1">
                  <a:lumMod val="75000"/>
                  <a:lumOff val="25000"/>
                </a:schemeClr>
              </a:solidFill>
            </a:endParaRPr>
          </a:p>
        </p:txBody>
      </p:sp>
      <p:sp>
        <p:nvSpPr>
          <p:cNvPr id="5" name="Slide Number Placeholder 4">
            <a:extLst>
              <a:ext uri="{FF2B5EF4-FFF2-40B4-BE49-F238E27FC236}">
                <a16:creationId xmlns:a16="http://schemas.microsoft.com/office/drawing/2014/main" id="{4EFA704C-92DC-8460-7046-BCE3FA4089D0}"/>
              </a:ext>
            </a:extLst>
          </p:cNvPr>
          <p:cNvSpPr>
            <a:spLocks noGrp="1"/>
          </p:cNvSpPr>
          <p:nvPr>
            <p:ph type="sldNum" sz="quarter" idx="12"/>
          </p:nvPr>
        </p:nvSpPr>
        <p:spPr/>
        <p:txBody>
          <a:bodyPr/>
          <a:lstStyle/>
          <a:p>
            <a:fld id="{6D0B039C-C501-4130-90A9-BBE01EFE398C}" type="slidenum">
              <a:rPr lang="en-CA" smtClean="0"/>
              <a:t>4</a:t>
            </a:fld>
            <a:endParaRPr lang="en-CA"/>
          </a:p>
        </p:txBody>
      </p:sp>
      <p:pic>
        <p:nvPicPr>
          <p:cNvPr id="10" name="Picture 6">
            <a:extLst>
              <a:ext uri="{FF2B5EF4-FFF2-40B4-BE49-F238E27FC236}">
                <a16:creationId xmlns:a16="http://schemas.microsoft.com/office/drawing/2014/main" id="{D41BB516-7871-D7AA-37C1-33A641C070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18090" y="4167333"/>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CC1AB69-7C4B-C894-071F-8F7446F6EBE2}"/>
              </a:ext>
            </a:extLst>
          </p:cNvPr>
          <p:cNvSpPr/>
          <p:nvPr/>
        </p:nvSpPr>
        <p:spPr>
          <a:xfrm>
            <a:off x="6856975" y="2939267"/>
            <a:ext cx="5045466" cy="913057"/>
          </a:xfrm>
          <a:prstGeom prst="rect">
            <a:avLst/>
          </a:prstGeom>
          <a:noFill/>
          <a:ln w="9525" cap="flat" cmpd="sng" algn="ctr">
            <a:solidFill>
              <a:srgbClr val="F66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182880" tIns="182880" rIns="182880" bIns="182880" rtlCol="0" anchor="ctr" anchorCtr="0"/>
          <a:lstStyle>
            <a:defPPr>
              <a:defRPr lang="en-US"/>
            </a:defPPr>
            <a:lvl1pPr marL="0" algn="l" defTabSz="457200" rtl="0" eaLnBrk="1" latinLnBrk="0" hangingPunct="1">
              <a:defRPr sz="1800" kern="1200">
                <a:solidFill>
                  <a:schemeClr val="accent4"/>
                </a:solidFill>
                <a:latin typeface="+mn-lt"/>
                <a:ea typeface="+mn-ea"/>
                <a:cs typeface="+mn-cs"/>
              </a:defRPr>
            </a:lvl1pPr>
            <a:lvl2pPr marL="457200" algn="l" defTabSz="457200" rtl="0" eaLnBrk="1" latinLnBrk="0" hangingPunct="1">
              <a:defRPr sz="1800" kern="1200">
                <a:solidFill>
                  <a:schemeClr val="accent4"/>
                </a:solidFill>
                <a:latin typeface="+mn-lt"/>
                <a:ea typeface="+mn-ea"/>
                <a:cs typeface="+mn-cs"/>
              </a:defRPr>
            </a:lvl2pPr>
            <a:lvl3pPr marL="914400" algn="l" defTabSz="457200" rtl="0" eaLnBrk="1" latinLnBrk="0" hangingPunct="1">
              <a:defRPr sz="1800" kern="1200">
                <a:solidFill>
                  <a:schemeClr val="accent4"/>
                </a:solidFill>
                <a:latin typeface="+mn-lt"/>
                <a:ea typeface="+mn-ea"/>
                <a:cs typeface="+mn-cs"/>
              </a:defRPr>
            </a:lvl3pPr>
            <a:lvl4pPr marL="1371600" algn="l" defTabSz="457200" rtl="0" eaLnBrk="1" latinLnBrk="0" hangingPunct="1">
              <a:defRPr sz="1800" kern="1200">
                <a:solidFill>
                  <a:schemeClr val="accent4"/>
                </a:solidFill>
                <a:latin typeface="+mn-lt"/>
                <a:ea typeface="+mn-ea"/>
                <a:cs typeface="+mn-cs"/>
              </a:defRPr>
            </a:lvl4pPr>
            <a:lvl5pPr marL="1828800" algn="l" defTabSz="457200" rtl="0" eaLnBrk="1" latinLnBrk="0" hangingPunct="1">
              <a:defRPr sz="1800" kern="1200">
                <a:solidFill>
                  <a:schemeClr val="accent4"/>
                </a:solidFill>
                <a:latin typeface="+mn-lt"/>
                <a:ea typeface="+mn-ea"/>
                <a:cs typeface="+mn-cs"/>
              </a:defRPr>
            </a:lvl5pPr>
            <a:lvl6pPr marL="2286000" algn="l" defTabSz="457200" rtl="0" eaLnBrk="1" latinLnBrk="0" hangingPunct="1">
              <a:defRPr sz="1800" kern="1200">
                <a:solidFill>
                  <a:schemeClr val="accent4"/>
                </a:solidFill>
                <a:latin typeface="+mn-lt"/>
                <a:ea typeface="+mn-ea"/>
                <a:cs typeface="+mn-cs"/>
              </a:defRPr>
            </a:lvl6pPr>
            <a:lvl7pPr marL="2743200" algn="l" defTabSz="457200" rtl="0" eaLnBrk="1" latinLnBrk="0" hangingPunct="1">
              <a:defRPr sz="1800" kern="1200">
                <a:solidFill>
                  <a:schemeClr val="accent4"/>
                </a:solidFill>
                <a:latin typeface="+mn-lt"/>
                <a:ea typeface="+mn-ea"/>
                <a:cs typeface="+mn-cs"/>
              </a:defRPr>
            </a:lvl7pPr>
            <a:lvl8pPr marL="3200400" algn="l" defTabSz="457200" rtl="0" eaLnBrk="1" latinLnBrk="0" hangingPunct="1">
              <a:defRPr sz="1800" kern="1200">
                <a:solidFill>
                  <a:schemeClr val="accent4"/>
                </a:solidFill>
                <a:latin typeface="+mn-lt"/>
                <a:ea typeface="+mn-ea"/>
                <a:cs typeface="+mn-cs"/>
              </a:defRPr>
            </a:lvl8pPr>
            <a:lvl9pPr marL="3657600" algn="l" defTabSz="457200" rtl="0" eaLnBrk="1" latinLnBrk="0" hangingPunct="1">
              <a:defRPr sz="1800" kern="1200">
                <a:solidFill>
                  <a:schemeClr val="accent4"/>
                </a:solidFill>
                <a:latin typeface="+mn-lt"/>
                <a:ea typeface="+mn-ea"/>
                <a:cs typeface="+mn-cs"/>
              </a:defRPr>
            </a:lvl9pPr>
          </a:lstStyle>
          <a:p>
            <a:r>
              <a:rPr lang="en-US" sz="2000">
                <a:solidFill>
                  <a:schemeClr val="tx1">
                    <a:lumMod val="75000"/>
                    <a:lumOff val="25000"/>
                  </a:schemeClr>
                </a:solidFill>
              </a:rPr>
              <a:t>Distributor expects </a:t>
            </a:r>
            <a:r>
              <a:rPr lang="en-US" sz="2000" b="1" i="1">
                <a:solidFill>
                  <a:schemeClr val="tx1">
                    <a:lumMod val="75000"/>
                    <a:lumOff val="25000"/>
                  </a:schemeClr>
                </a:solidFill>
              </a:rPr>
              <a:t>same plaintext received</a:t>
            </a:r>
            <a:endParaRPr lang="en-US" sz="2000" b="1" i="1">
              <a:solidFill>
                <a:schemeClr val="tx1">
                  <a:lumMod val="75000"/>
                  <a:lumOff val="25000"/>
                </a:schemeClr>
              </a:solidFill>
              <a:cs typeface="Calibri"/>
            </a:endParaRPr>
          </a:p>
        </p:txBody>
      </p:sp>
      <p:pic>
        <p:nvPicPr>
          <p:cNvPr id="6" name="Picture 5">
            <a:extLst>
              <a:ext uri="{FF2B5EF4-FFF2-40B4-BE49-F238E27FC236}">
                <a16:creationId xmlns:a16="http://schemas.microsoft.com/office/drawing/2014/main" id="{6853FBA1-87F8-7766-0DEE-5B1F71198F1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883437" y="4304626"/>
            <a:ext cx="735142" cy="735142"/>
          </a:xfrm>
          <a:prstGeom prst="rect">
            <a:avLst/>
          </a:prstGeom>
        </p:spPr>
      </p:pic>
      <p:grpSp>
        <p:nvGrpSpPr>
          <p:cNvPr id="19" name="Group 18">
            <a:extLst>
              <a:ext uri="{FF2B5EF4-FFF2-40B4-BE49-F238E27FC236}">
                <a16:creationId xmlns:a16="http://schemas.microsoft.com/office/drawing/2014/main" id="{1855255F-E737-7DDD-25C6-095E86F35A13}"/>
              </a:ext>
            </a:extLst>
          </p:cNvPr>
          <p:cNvGrpSpPr/>
          <p:nvPr/>
        </p:nvGrpSpPr>
        <p:grpSpPr>
          <a:xfrm>
            <a:off x="7866996" y="5039769"/>
            <a:ext cx="3975754" cy="751891"/>
            <a:chOff x="7866996" y="5039769"/>
            <a:chExt cx="3975754" cy="751891"/>
          </a:xfrm>
        </p:grpSpPr>
        <p:sp>
          <p:nvSpPr>
            <p:cNvPr id="15" name="Rectangle 14">
              <a:extLst>
                <a:ext uri="{FF2B5EF4-FFF2-40B4-BE49-F238E27FC236}">
                  <a16:creationId xmlns:a16="http://schemas.microsoft.com/office/drawing/2014/main" id="{F8404AA8-9E14-5D5F-18DA-18DBFE5A7966}"/>
                </a:ext>
              </a:extLst>
            </p:cNvPr>
            <p:cNvSpPr/>
            <p:nvPr/>
          </p:nvSpPr>
          <p:spPr>
            <a:xfrm>
              <a:off x="7866996" y="5396690"/>
              <a:ext cx="3975754" cy="394970"/>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182880" tIns="182880" rIns="182880" bIns="182880" rtlCol="0" anchor="ctr" anchorCtr="0"/>
            <a:lstStyle>
              <a:defPPr>
                <a:defRPr lang="en-US"/>
              </a:defPPr>
              <a:lvl1pPr marL="0" algn="l" defTabSz="457200" rtl="0" eaLnBrk="1" latinLnBrk="0" hangingPunct="1">
                <a:defRPr sz="1800" kern="1200">
                  <a:solidFill>
                    <a:schemeClr val="accent4"/>
                  </a:solidFill>
                  <a:latin typeface="+mn-lt"/>
                  <a:ea typeface="+mn-ea"/>
                  <a:cs typeface="+mn-cs"/>
                </a:defRPr>
              </a:lvl1pPr>
              <a:lvl2pPr marL="457200" algn="l" defTabSz="457200" rtl="0" eaLnBrk="1" latinLnBrk="0" hangingPunct="1">
                <a:defRPr sz="1800" kern="1200">
                  <a:solidFill>
                    <a:schemeClr val="accent4"/>
                  </a:solidFill>
                  <a:latin typeface="+mn-lt"/>
                  <a:ea typeface="+mn-ea"/>
                  <a:cs typeface="+mn-cs"/>
                </a:defRPr>
              </a:lvl2pPr>
              <a:lvl3pPr marL="914400" algn="l" defTabSz="457200" rtl="0" eaLnBrk="1" latinLnBrk="0" hangingPunct="1">
                <a:defRPr sz="1800" kern="1200">
                  <a:solidFill>
                    <a:schemeClr val="accent4"/>
                  </a:solidFill>
                  <a:latin typeface="+mn-lt"/>
                  <a:ea typeface="+mn-ea"/>
                  <a:cs typeface="+mn-cs"/>
                </a:defRPr>
              </a:lvl3pPr>
              <a:lvl4pPr marL="1371600" algn="l" defTabSz="457200" rtl="0" eaLnBrk="1" latinLnBrk="0" hangingPunct="1">
                <a:defRPr sz="1800" kern="1200">
                  <a:solidFill>
                    <a:schemeClr val="accent4"/>
                  </a:solidFill>
                  <a:latin typeface="+mn-lt"/>
                  <a:ea typeface="+mn-ea"/>
                  <a:cs typeface="+mn-cs"/>
                </a:defRPr>
              </a:lvl4pPr>
              <a:lvl5pPr marL="1828800" algn="l" defTabSz="457200" rtl="0" eaLnBrk="1" latinLnBrk="0" hangingPunct="1">
                <a:defRPr sz="1800" kern="1200">
                  <a:solidFill>
                    <a:schemeClr val="accent4"/>
                  </a:solidFill>
                  <a:latin typeface="+mn-lt"/>
                  <a:ea typeface="+mn-ea"/>
                  <a:cs typeface="+mn-cs"/>
                </a:defRPr>
              </a:lvl5pPr>
              <a:lvl6pPr marL="2286000" algn="l" defTabSz="457200" rtl="0" eaLnBrk="1" latinLnBrk="0" hangingPunct="1">
                <a:defRPr sz="1800" kern="1200">
                  <a:solidFill>
                    <a:schemeClr val="accent4"/>
                  </a:solidFill>
                  <a:latin typeface="+mn-lt"/>
                  <a:ea typeface="+mn-ea"/>
                  <a:cs typeface="+mn-cs"/>
                </a:defRPr>
              </a:lvl6pPr>
              <a:lvl7pPr marL="2743200" algn="l" defTabSz="457200" rtl="0" eaLnBrk="1" latinLnBrk="0" hangingPunct="1">
                <a:defRPr sz="1800" kern="1200">
                  <a:solidFill>
                    <a:schemeClr val="accent4"/>
                  </a:solidFill>
                  <a:latin typeface="+mn-lt"/>
                  <a:ea typeface="+mn-ea"/>
                  <a:cs typeface="+mn-cs"/>
                </a:defRPr>
              </a:lvl7pPr>
              <a:lvl8pPr marL="3200400" algn="l" defTabSz="457200" rtl="0" eaLnBrk="1" latinLnBrk="0" hangingPunct="1">
                <a:defRPr sz="1800" kern="1200">
                  <a:solidFill>
                    <a:schemeClr val="accent4"/>
                  </a:solidFill>
                  <a:latin typeface="+mn-lt"/>
                  <a:ea typeface="+mn-ea"/>
                  <a:cs typeface="+mn-cs"/>
                </a:defRPr>
              </a:lvl8pPr>
              <a:lvl9pPr marL="3657600" algn="l" defTabSz="457200" rtl="0" eaLnBrk="1" latinLnBrk="0" hangingPunct="1">
                <a:defRPr sz="1800" kern="1200">
                  <a:solidFill>
                    <a:schemeClr val="accent4"/>
                  </a:solidFill>
                  <a:latin typeface="+mn-lt"/>
                  <a:ea typeface="+mn-ea"/>
                  <a:cs typeface="+mn-cs"/>
                </a:defRPr>
              </a:lvl9pPr>
            </a:lstStyle>
            <a:p>
              <a:pPr algn="ctr"/>
              <a:r>
                <a:rPr lang="en-US" sz="2000">
                  <a:solidFill>
                    <a:schemeClr val="tx1">
                      <a:lumMod val="75000"/>
                      <a:lumOff val="25000"/>
                    </a:schemeClr>
                  </a:solidFill>
                  <a:cs typeface="Calibri"/>
                </a:rPr>
                <a:t>Smile indicates intended behavior.</a:t>
              </a:r>
            </a:p>
          </p:txBody>
        </p:sp>
        <p:cxnSp>
          <p:nvCxnSpPr>
            <p:cNvPr id="16" name="Curved Connector 15">
              <a:extLst>
                <a:ext uri="{FF2B5EF4-FFF2-40B4-BE49-F238E27FC236}">
                  <a16:creationId xmlns:a16="http://schemas.microsoft.com/office/drawing/2014/main" id="{8E1296E5-DBDA-D5E4-A6C9-062D239AA57B}"/>
                </a:ext>
              </a:extLst>
            </p:cNvPr>
            <p:cNvCxnSpPr>
              <a:cxnSpLocks/>
              <a:stCxn id="15" idx="0"/>
              <a:endCxn id="6" idx="2"/>
            </p:cNvCxnSpPr>
            <p:nvPr/>
          </p:nvCxnSpPr>
          <p:spPr>
            <a:xfrm rot="5400000" flipH="1" flipV="1">
              <a:off x="9874479" y="5020162"/>
              <a:ext cx="356922" cy="396135"/>
            </a:xfrm>
            <a:prstGeom prst="curved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25263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P spid="28" grpId="0"/>
      <p:bldP spid="37" grpId="0"/>
      <p:bldP spid="38" grpId="0"/>
      <p:bldP spid="33" grpId="0"/>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E3CAC-02C0-0A1E-13F2-1E9D3F1138BA}"/>
              </a:ext>
            </a:extLst>
          </p:cNvPr>
          <p:cNvSpPr>
            <a:spLocks noGrp="1"/>
          </p:cNvSpPr>
          <p:nvPr>
            <p:ph type="title"/>
          </p:nvPr>
        </p:nvSpPr>
        <p:spPr/>
        <p:txBody>
          <a:bodyPr>
            <a:normAutofit/>
          </a:bodyPr>
          <a:lstStyle/>
          <a:p>
            <a:r>
              <a:rPr lang="en-US"/>
              <a:t>Threat #1: Multi-Recipient Integrity</a:t>
            </a:r>
            <a:r>
              <a:rPr lang="en-US">
                <a:solidFill>
                  <a:schemeClr val="tx1">
                    <a:lumMod val="50000"/>
                    <a:lumOff val="50000"/>
                  </a:schemeClr>
                </a:solidFill>
              </a:rPr>
              <a:t> [FOR17, GLR17]</a:t>
            </a:r>
            <a:endParaRPr lang="en-CA" sz="3200" b="1"/>
          </a:p>
        </p:txBody>
      </p:sp>
      <p:pic>
        <p:nvPicPr>
          <p:cNvPr id="1028" name="Picture 4" descr="🧑‍⚕️">
            <a:extLst>
              <a:ext uri="{FF2B5EF4-FFF2-40B4-BE49-F238E27FC236}">
                <a16:creationId xmlns:a16="http://schemas.microsoft.com/office/drawing/2014/main" id="{89CC9B98-DF34-7986-7A00-EBFFDBF48D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3261" y="1469331"/>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4DD1C27D-C18D-A37C-FD96-26993AA54511}"/>
              </a:ext>
            </a:extLst>
          </p:cNvPr>
          <p:cNvCxnSpPr>
            <a:cxnSpLocks/>
            <a:stCxn id="30" idx="3"/>
            <a:endCxn id="2050" idx="1"/>
          </p:cNvCxnSpPr>
          <p:nvPr/>
        </p:nvCxnSpPr>
        <p:spPr>
          <a:xfrm flipV="1">
            <a:off x="1953234" y="3302400"/>
            <a:ext cx="2069610" cy="14481"/>
          </a:xfrm>
          <a:prstGeom prst="straightConnector1">
            <a:avLst/>
          </a:prstGeom>
          <a:ln w="57150">
            <a:solidFill>
              <a:schemeClr val="tx2"/>
            </a:solidFill>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1DD5F42F-D6F8-90F7-17C3-4295E60CD391}"/>
              </a:ext>
            </a:extLst>
          </p:cNvPr>
          <p:cNvSpPr txBox="1"/>
          <p:nvPr/>
        </p:nvSpPr>
        <p:spPr>
          <a:xfrm>
            <a:off x="3531096" y="1441242"/>
            <a:ext cx="1290816" cy="400110"/>
          </a:xfrm>
          <a:prstGeom prst="rect">
            <a:avLst/>
          </a:prstGeom>
          <a:noFill/>
        </p:spPr>
        <p:txBody>
          <a:bodyPr wrap="square">
            <a:spAutoFit/>
          </a:bodyPr>
          <a:lstStyle/>
          <a:p>
            <a:pPr algn="ctr" rtl="0">
              <a:spcBef>
                <a:spcPts val="0"/>
              </a:spcBef>
              <a:spcAft>
                <a:spcPts val="0"/>
              </a:spcAft>
            </a:pPr>
            <a:r>
              <a:rPr lang="en-CA" sz="2000" b="1" i="0" u="none" strike="noStrike">
                <a:solidFill>
                  <a:srgbClr val="F66060"/>
                </a:solidFill>
                <a:effectLst/>
              </a:rPr>
              <a:t>K</a:t>
            </a:r>
            <a:r>
              <a:rPr lang="en-CA" sz="2000" b="1" i="0" u="none" strike="noStrike" baseline="-25000">
                <a:solidFill>
                  <a:srgbClr val="F66060"/>
                </a:solidFill>
                <a:effectLst/>
              </a:rPr>
              <a:t>1</a:t>
            </a:r>
            <a:endParaRPr lang="en-CA" sz="2000">
              <a:solidFill>
                <a:srgbClr val="F66060"/>
              </a:solidFill>
              <a:effectLst/>
            </a:endParaRPr>
          </a:p>
        </p:txBody>
      </p:sp>
      <p:pic>
        <p:nvPicPr>
          <p:cNvPr id="2050" name="Picture 2">
            <a:extLst>
              <a:ext uri="{FF2B5EF4-FFF2-40B4-BE49-F238E27FC236}">
                <a16:creationId xmlns:a16="http://schemas.microsoft.com/office/drawing/2014/main" id="{2C68B537-3A80-0D0B-71EB-58458475A9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2844" y="2845200"/>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86A1A39C-C926-BF0F-8AE4-5B59402F9E1E}"/>
              </a:ext>
            </a:extLst>
          </p:cNvPr>
          <p:cNvCxnSpPr>
            <a:cxnSpLocks/>
            <a:stCxn id="2050" idx="3"/>
            <a:endCxn id="1028" idx="1"/>
          </p:cNvCxnSpPr>
          <p:nvPr/>
        </p:nvCxnSpPr>
        <p:spPr>
          <a:xfrm flipV="1">
            <a:off x="4937244" y="1926531"/>
            <a:ext cx="1926017" cy="1375869"/>
          </a:xfrm>
          <a:prstGeom prst="straightConnector1">
            <a:avLst/>
          </a:prstGeom>
          <a:ln w="57150">
            <a:solidFill>
              <a:schemeClr val="tx2"/>
            </a:solidFill>
            <a:headEnd type="none"/>
            <a:tailEnd type="triangle"/>
          </a:ln>
        </p:spPr>
        <p:style>
          <a:lnRef idx="3">
            <a:schemeClr val="accent1"/>
          </a:lnRef>
          <a:fillRef idx="0">
            <a:schemeClr val="accent1"/>
          </a:fillRef>
          <a:effectRef idx="2">
            <a:schemeClr val="accent1"/>
          </a:effectRef>
          <a:fontRef idx="minor">
            <a:schemeClr val="tx1"/>
          </a:fontRef>
        </p:style>
      </p:cxnSp>
      <p:sp>
        <p:nvSpPr>
          <p:cNvPr id="28" name="TextBox 27">
            <a:extLst>
              <a:ext uri="{FF2B5EF4-FFF2-40B4-BE49-F238E27FC236}">
                <a16:creationId xmlns:a16="http://schemas.microsoft.com/office/drawing/2014/main" id="{365F3BA6-4721-C53A-F18C-08A732F6564A}"/>
              </a:ext>
            </a:extLst>
          </p:cNvPr>
          <p:cNvSpPr txBox="1"/>
          <p:nvPr/>
        </p:nvSpPr>
        <p:spPr>
          <a:xfrm>
            <a:off x="3531096" y="4742892"/>
            <a:ext cx="1290816" cy="400110"/>
          </a:xfrm>
          <a:prstGeom prst="rect">
            <a:avLst/>
          </a:prstGeom>
          <a:noFill/>
        </p:spPr>
        <p:txBody>
          <a:bodyPr wrap="square">
            <a:spAutoFit/>
          </a:bodyPr>
          <a:lstStyle/>
          <a:p>
            <a:pPr algn="ctr" rtl="0">
              <a:spcBef>
                <a:spcPts val="0"/>
              </a:spcBef>
              <a:spcAft>
                <a:spcPts val="0"/>
              </a:spcAft>
            </a:pPr>
            <a:r>
              <a:rPr lang="en-CA" sz="2000" b="1" i="0" u="none" strike="noStrike">
                <a:solidFill>
                  <a:srgbClr val="F66060"/>
                </a:solidFill>
                <a:effectLst/>
              </a:rPr>
              <a:t>K</a:t>
            </a:r>
            <a:r>
              <a:rPr lang="en-CA" sz="2000" b="1" baseline="-25000">
                <a:solidFill>
                  <a:srgbClr val="F66060"/>
                </a:solidFill>
              </a:rPr>
              <a:t>2</a:t>
            </a:r>
            <a:endParaRPr lang="en-CA" sz="2000">
              <a:solidFill>
                <a:srgbClr val="F66060"/>
              </a:solidFill>
              <a:effectLst/>
            </a:endParaRPr>
          </a:p>
        </p:txBody>
      </p:sp>
      <p:pic>
        <p:nvPicPr>
          <p:cNvPr id="30" name="Picture 8" descr="🧑‍💻">
            <a:extLst>
              <a:ext uri="{FF2B5EF4-FFF2-40B4-BE49-F238E27FC236}">
                <a16:creationId xmlns:a16="http://schemas.microsoft.com/office/drawing/2014/main" id="{5C312C51-A73B-DAEA-A0CF-3437CCF2F7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8834" y="285968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0969AEA-1540-34F6-F3CB-21049AB486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6975" y="4214997"/>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a:extLst>
              <a:ext uri="{FF2B5EF4-FFF2-40B4-BE49-F238E27FC236}">
                <a16:creationId xmlns:a16="http://schemas.microsoft.com/office/drawing/2014/main" id="{7D8451EF-F7BD-43DE-6875-627404AA3BCA}"/>
              </a:ext>
            </a:extLst>
          </p:cNvPr>
          <p:cNvCxnSpPr>
            <a:cxnSpLocks/>
            <a:stCxn id="2050" idx="3"/>
            <a:endCxn id="3076" idx="1"/>
          </p:cNvCxnSpPr>
          <p:nvPr/>
        </p:nvCxnSpPr>
        <p:spPr>
          <a:xfrm>
            <a:off x="4937244" y="3302400"/>
            <a:ext cx="1919731" cy="1369797"/>
          </a:xfrm>
          <a:prstGeom prst="straightConnector1">
            <a:avLst/>
          </a:prstGeom>
          <a:ln w="57150">
            <a:solidFill>
              <a:schemeClr val="tx2"/>
            </a:solidFill>
            <a:tailEnd type="triangle"/>
          </a:ln>
        </p:spPr>
        <p:style>
          <a:lnRef idx="3">
            <a:schemeClr val="accent1"/>
          </a:lnRef>
          <a:fillRef idx="0">
            <a:schemeClr val="accent1"/>
          </a:fillRef>
          <a:effectRef idx="2">
            <a:schemeClr val="accent1"/>
          </a:effectRef>
          <a:fontRef idx="minor">
            <a:schemeClr val="tx1"/>
          </a:fontRef>
        </p:style>
      </p:cxnSp>
      <p:cxnSp>
        <p:nvCxnSpPr>
          <p:cNvPr id="43" name="Connector: Elbow 42">
            <a:extLst>
              <a:ext uri="{FF2B5EF4-FFF2-40B4-BE49-F238E27FC236}">
                <a16:creationId xmlns:a16="http://schemas.microsoft.com/office/drawing/2014/main" id="{AD22E877-FA1D-22BC-0ADE-C2FD21AED12A}"/>
              </a:ext>
            </a:extLst>
          </p:cNvPr>
          <p:cNvCxnSpPr>
            <a:cxnSpLocks/>
          </p:cNvCxnSpPr>
          <p:nvPr/>
        </p:nvCxnSpPr>
        <p:spPr>
          <a:xfrm rot="16200000" flipH="1">
            <a:off x="3908948" y="1818430"/>
            <a:ext cx="535112" cy="5360941"/>
          </a:xfrm>
          <a:prstGeom prst="bentConnector2">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1EF6931D-BB03-DFFC-0345-847E136826BE}"/>
              </a:ext>
            </a:extLst>
          </p:cNvPr>
          <p:cNvCxnSpPr>
            <a:cxnSpLocks/>
          </p:cNvCxnSpPr>
          <p:nvPr/>
        </p:nvCxnSpPr>
        <p:spPr>
          <a:xfrm rot="5400000" flipH="1" flipV="1">
            <a:off x="3713072" y="-384767"/>
            <a:ext cx="933150" cy="5367227"/>
          </a:xfrm>
          <a:prstGeom prst="bentConnector2">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3078" name="Picture 6">
            <a:extLst>
              <a:ext uri="{FF2B5EF4-FFF2-40B4-BE49-F238E27FC236}">
                <a16:creationId xmlns:a16="http://schemas.microsoft.com/office/drawing/2014/main" id="{49D7F403-100F-22A9-3A64-2AB8CD9DF7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18090" y="146933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4816420F-0D1F-7962-E61A-2A4153536F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90596" y="4215957"/>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50">
            <a:extLst>
              <a:ext uri="{FF2B5EF4-FFF2-40B4-BE49-F238E27FC236}">
                <a16:creationId xmlns:a16="http://schemas.microsoft.com/office/drawing/2014/main" id="{31B0B3C8-FA24-FC4D-1DE9-FACDA8085963}"/>
              </a:ext>
            </a:extLst>
          </p:cNvPr>
          <p:cNvCxnSpPr>
            <a:cxnSpLocks/>
            <a:stCxn id="1028" idx="3"/>
            <a:endCxn id="3078" idx="1"/>
          </p:cNvCxnSpPr>
          <p:nvPr/>
        </p:nvCxnSpPr>
        <p:spPr>
          <a:xfrm>
            <a:off x="7777661" y="1926531"/>
            <a:ext cx="740429" cy="0"/>
          </a:xfrm>
          <a:prstGeom prst="straightConnector1">
            <a:avLst/>
          </a:prstGeom>
          <a:ln w="57150">
            <a:solidFill>
              <a:schemeClr val="accent5"/>
            </a:solidFill>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1F65702C-60FF-BAE1-DB56-C4E0DB92BB79}"/>
              </a:ext>
            </a:extLst>
          </p:cNvPr>
          <p:cNvCxnSpPr>
            <a:cxnSpLocks/>
            <a:stCxn id="3076" idx="3"/>
            <a:endCxn id="3080" idx="1"/>
          </p:cNvCxnSpPr>
          <p:nvPr/>
        </p:nvCxnSpPr>
        <p:spPr>
          <a:xfrm>
            <a:off x="7771375" y="4672197"/>
            <a:ext cx="719221" cy="960"/>
          </a:xfrm>
          <a:prstGeom prst="straightConnector1">
            <a:avLst/>
          </a:prstGeom>
          <a:ln w="57150">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4DEBE327-5FD7-D3BF-6070-1F76141362C1}"/>
              </a:ext>
            </a:extLst>
          </p:cNvPr>
          <p:cNvSpPr txBox="1"/>
          <p:nvPr/>
        </p:nvSpPr>
        <p:spPr>
          <a:xfrm>
            <a:off x="550776" y="3779067"/>
            <a:ext cx="1932012" cy="369332"/>
          </a:xfrm>
          <a:prstGeom prst="rect">
            <a:avLst/>
          </a:prstGeom>
          <a:noFill/>
        </p:spPr>
        <p:txBody>
          <a:bodyPr wrap="square" rtlCol="0">
            <a:spAutoFit/>
          </a:bodyPr>
          <a:lstStyle/>
          <a:p>
            <a:pPr algn="ctr"/>
            <a:r>
              <a:rPr lang="en-US" b="1" dirty="0">
                <a:solidFill>
                  <a:srgbClr val="F66060"/>
                </a:solidFill>
              </a:rPr>
              <a:t>Malicious Sender</a:t>
            </a:r>
            <a:endParaRPr lang="en-CA" b="1" dirty="0">
              <a:solidFill>
                <a:srgbClr val="F66060"/>
              </a:solidFill>
            </a:endParaRPr>
          </a:p>
        </p:txBody>
      </p:sp>
      <p:sp>
        <p:nvSpPr>
          <p:cNvPr id="33" name="TextBox 32">
            <a:extLst>
              <a:ext uri="{FF2B5EF4-FFF2-40B4-BE49-F238E27FC236}">
                <a16:creationId xmlns:a16="http://schemas.microsoft.com/office/drawing/2014/main" id="{403F7B50-589B-44F8-4E31-8EC3CEE3D681}"/>
              </a:ext>
            </a:extLst>
          </p:cNvPr>
          <p:cNvSpPr txBox="1"/>
          <p:nvPr/>
        </p:nvSpPr>
        <p:spPr>
          <a:xfrm>
            <a:off x="3490252" y="3735627"/>
            <a:ext cx="1979584" cy="646331"/>
          </a:xfrm>
          <a:prstGeom prst="rect">
            <a:avLst/>
          </a:prstGeom>
          <a:noFill/>
        </p:spPr>
        <p:txBody>
          <a:bodyPr wrap="square" rtlCol="0">
            <a:spAutoFit/>
          </a:bodyPr>
          <a:lstStyle/>
          <a:p>
            <a:pPr algn="ctr"/>
            <a:r>
              <a:rPr lang="en-US">
                <a:solidFill>
                  <a:schemeClr val="tx1">
                    <a:lumMod val="75000"/>
                    <a:lumOff val="25000"/>
                  </a:schemeClr>
                </a:solidFill>
              </a:rPr>
              <a:t>Ciphertext Distributor</a:t>
            </a:r>
            <a:endParaRPr lang="en-CA">
              <a:solidFill>
                <a:schemeClr val="tx1">
                  <a:lumMod val="75000"/>
                  <a:lumOff val="25000"/>
                </a:schemeClr>
              </a:solidFill>
            </a:endParaRPr>
          </a:p>
        </p:txBody>
      </p:sp>
      <p:sp>
        <p:nvSpPr>
          <p:cNvPr id="34" name="TextBox 33">
            <a:extLst>
              <a:ext uri="{FF2B5EF4-FFF2-40B4-BE49-F238E27FC236}">
                <a16:creationId xmlns:a16="http://schemas.microsoft.com/office/drawing/2014/main" id="{072DB47D-69B2-B32F-2E57-0D89B690AFC3}"/>
              </a:ext>
            </a:extLst>
          </p:cNvPr>
          <p:cNvSpPr txBox="1"/>
          <p:nvPr/>
        </p:nvSpPr>
        <p:spPr>
          <a:xfrm>
            <a:off x="6450367" y="2361929"/>
            <a:ext cx="1786379" cy="369332"/>
          </a:xfrm>
          <a:prstGeom prst="rect">
            <a:avLst/>
          </a:prstGeom>
          <a:noFill/>
        </p:spPr>
        <p:txBody>
          <a:bodyPr wrap="square" rtlCol="0">
            <a:spAutoFit/>
          </a:bodyPr>
          <a:lstStyle/>
          <a:p>
            <a:pPr algn="ctr"/>
            <a:r>
              <a:rPr lang="en-US">
                <a:solidFill>
                  <a:schemeClr val="tx1">
                    <a:lumMod val="75000"/>
                    <a:lumOff val="25000"/>
                  </a:schemeClr>
                </a:solidFill>
              </a:rPr>
              <a:t>Recipient A</a:t>
            </a:r>
            <a:endParaRPr lang="en-CA">
              <a:solidFill>
                <a:schemeClr val="tx1">
                  <a:lumMod val="75000"/>
                  <a:lumOff val="25000"/>
                </a:schemeClr>
              </a:solidFill>
            </a:endParaRPr>
          </a:p>
        </p:txBody>
      </p:sp>
      <p:sp>
        <p:nvSpPr>
          <p:cNvPr id="35" name="TextBox 34">
            <a:extLst>
              <a:ext uri="{FF2B5EF4-FFF2-40B4-BE49-F238E27FC236}">
                <a16:creationId xmlns:a16="http://schemas.microsoft.com/office/drawing/2014/main" id="{0F4CAF86-B56A-72C7-DF4E-DA121629B3E3}"/>
              </a:ext>
            </a:extLst>
          </p:cNvPr>
          <p:cNvSpPr txBox="1"/>
          <p:nvPr/>
        </p:nvSpPr>
        <p:spPr>
          <a:xfrm>
            <a:off x="6450367" y="5081733"/>
            <a:ext cx="1786379" cy="369332"/>
          </a:xfrm>
          <a:prstGeom prst="rect">
            <a:avLst/>
          </a:prstGeom>
          <a:noFill/>
        </p:spPr>
        <p:txBody>
          <a:bodyPr wrap="square" rtlCol="0">
            <a:spAutoFit/>
          </a:bodyPr>
          <a:lstStyle/>
          <a:p>
            <a:pPr algn="ctr"/>
            <a:r>
              <a:rPr lang="en-US">
                <a:solidFill>
                  <a:schemeClr val="tx1">
                    <a:lumMod val="75000"/>
                    <a:lumOff val="25000"/>
                  </a:schemeClr>
                </a:solidFill>
              </a:rPr>
              <a:t>Recipient B</a:t>
            </a:r>
            <a:endParaRPr lang="en-CA">
              <a:solidFill>
                <a:schemeClr val="tx1">
                  <a:lumMod val="75000"/>
                  <a:lumOff val="25000"/>
                </a:schemeClr>
              </a:solidFill>
            </a:endParaRPr>
          </a:p>
        </p:txBody>
      </p:sp>
      <p:sp>
        <p:nvSpPr>
          <p:cNvPr id="5" name="Slide Number Placeholder 4">
            <a:extLst>
              <a:ext uri="{FF2B5EF4-FFF2-40B4-BE49-F238E27FC236}">
                <a16:creationId xmlns:a16="http://schemas.microsoft.com/office/drawing/2014/main" id="{4EFA704C-92DC-8460-7046-BCE3FA4089D0}"/>
              </a:ext>
            </a:extLst>
          </p:cNvPr>
          <p:cNvSpPr>
            <a:spLocks noGrp="1"/>
          </p:cNvSpPr>
          <p:nvPr>
            <p:ph type="sldNum" sz="quarter" idx="12"/>
          </p:nvPr>
        </p:nvSpPr>
        <p:spPr/>
        <p:txBody>
          <a:bodyPr/>
          <a:lstStyle/>
          <a:p>
            <a:fld id="{6D0B039C-C501-4130-90A9-BBE01EFE398C}" type="slidenum">
              <a:rPr lang="en-CA" smtClean="0"/>
              <a:t>5</a:t>
            </a:fld>
            <a:endParaRPr lang="en-CA"/>
          </a:p>
        </p:txBody>
      </p:sp>
      <p:sp>
        <p:nvSpPr>
          <p:cNvPr id="16" name="TextBox 15">
            <a:extLst>
              <a:ext uri="{FF2B5EF4-FFF2-40B4-BE49-F238E27FC236}">
                <a16:creationId xmlns:a16="http://schemas.microsoft.com/office/drawing/2014/main" id="{48A341A3-F754-E905-7910-9B3A9FD646C1}"/>
              </a:ext>
            </a:extLst>
          </p:cNvPr>
          <p:cNvSpPr txBox="1"/>
          <p:nvPr/>
        </p:nvSpPr>
        <p:spPr>
          <a:xfrm>
            <a:off x="802863" y="5925106"/>
            <a:ext cx="10602181" cy="523220"/>
          </a:xfrm>
          <a:prstGeom prst="rect">
            <a:avLst/>
          </a:prstGeom>
          <a:noFill/>
        </p:spPr>
        <p:txBody>
          <a:bodyPr wrap="square" rtlCol="0">
            <a:spAutoFit/>
          </a:bodyPr>
          <a:lstStyle/>
          <a:p>
            <a:r>
              <a:rPr lang="en-US" sz="2800">
                <a:solidFill>
                  <a:schemeClr val="tx1">
                    <a:lumMod val="75000"/>
                    <a:lumOff val="25000"/>
                  </a:schemeClr>
                </a:solidFill>
              </a:rPr>
              <a:t>But malicious sender can arrange for different plaintexts to be received!</a:t>
            </a:r>
          </a:p>
        </p:txBody>
      </p:sp>
      <p:sp>
        <p:nvSpPr>
          <p:cNvPr id="6" name="Rectangle 5">
            <a:extLst>
              <a:ext uri="{FF2B5EF4-FFF2-40B4-BE49-F238E27FC236}">
                <a16:creationId xmlns:a16="http://schemas.microsoft.com/office/drawing/2014/main" id="{BB395552-D6BD-64E0-0049-EA1B458B0636}"/>
              </a:ext>
            </a:extLst>
          </p:cNvPr>
          <p:cNvSpPr/>
          <p:nvPr/>
        </p:nvSpPr>
        <p:spPr>
          <a:xfrm>
            <a:off x="6856975" y="2939267"/>
            <a:ext cx="5045466" cy="913057"/>
          </a:xfrm>
          <a:prstGeom prst="rect">
            <a:avLst/>
          </a:prstGeom>
          <a:noFill/>
          <a:ln w="9525" cap="flat" cmpd="sng" algn="ctr">
            <a:solidFill>
              <a:srgbClr val="F66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182880" tIns="182880" rIns="182880" bIns="182880" rtlCol="0" anchor="ctr" anchorCtr="0"/>
          <a:lstStyle>
            <a:defPPr>
              <a:defRPr lang="en-US"/>
            </a:defPPr>
            <a:lvl1pPr marL="0" algn="l" defTabSz="457200" rtl="0" eaLnBrk="1" latinLnBrk="0" hangingPunct="1">
              <a:defRPr sz="1800" kern="1200">
                <a:solidFill>
                  <a:schemeClr val="accent4"/>
                </a:solidFill>
                <a:latin typeface="+mn-lt"/>
                <a:ea typeface="+mn-ea"/>
                <a:cs typeface="+mn-cs"/>
              </a:defRPr>
            </a:lvl1pPr>
            <a:lvl2pPr marL="457200" algn="l" defTabSz="457200" rtl="0" eaLnBrk="1" latinLnBrk="0" hangingPunct="1">
              <a:defRPr sz="1800" kern="1200">
                <a:solidFill>
                  <a:schemeClr val="accent4"/>
                </a:solidFill>
                <a:latin typeface="+mn-lt"/>
                <a:ea typeface="+mn-ea"/>
                <a:cs typeface="+mn-cs"/>
              </a:defRPr>
            </a:lvl2pPr>
            <a:lvl3pPr marL="914400" algn="l" defTabSz="457200" rtl="0" eaLnBrk="1" latinLnBrk="0" hangingPunct="1">
              <a:defRPr sz="1800" kern="1200">
                <a:solidFill>
                  <a:schemeClr val="accent4"/>
                </a:solidFill>
                <a:latin typeface="+mn-lt"/>
                <a:ea typeface="+mn-ea"/>
                <a:cs typeface="+mn-cs"/>
              </a:defRPr>
            </a:lvl3pPr>
            <a:lvl4pPr marL="1371600" algn="l" defTabSz="457200" rtl="0" eaLnBrk="1" latinLnBrk="0" hangingPunct="1">
              <a:defRPr sz="1800" kern="1200">
                <a:solidFill>
                  <a:schemeClr val="accent4"/>
                </a:solidFill>
                <a:latin typeface="+mn-lt"/>
                <a:ea typeface="+mn-ea"/>
                <a:cs typeface="+mn-cs"/>
              </a:defRPr>
            </a:lvl4pPr>
            <a:lvl5pPr marL="1828800" algn="l" defTabSz="457200" rtl="0" eaLnBrk="1" latinLnBrk="0" hangingPunct="1">
              <a:defRPr sz="1800" kern="1200">
                <a:solidFill>
                  <a:schemeClr val="accent4"/>
                </a:solidFill>
                <a:latin typeface="+mn-lt"/>
                <a:ea typeface="+mn-ea"/>
                <a:cs typeface="+mn-cs"/>
              </a:defRPr>
            </a:lvl5pPr>
            <a:lvl6pPr marL="2286000" algn="l" defTabSz="457200" rtl="0" eaLnBrk="1" latinLnBrk="0" hangingPunct="1">
              <a:defRPr sz="1800" kern="1200">
                <a:solidFill>
                  <a:schemeClr val="accent4"/>
                </a:solidFill>
                <a:latin typeface="+mn-lt"/>
                <a:ea typeface="+mn-ea"/>
                <a:cs typeface="+mn-cs"/>
              </a:defRPr>
            </a:lvl6pPr>
            <a:lvl7pPr marL="2743200" algn="l" defTabSz="457200" rtl="0" eaLnBrk="1" latinLnBrk="0" hangingPunct="1">
              <a:defRPr sz="1800" kern="1200">
                <a:solidFill>
                  <a:schemeClr val="accent4"/>
                </a:solidFill>
                <a:latin typeface="+mn-lt"/>
                <a:ea typeface="+mn-ea"/>
                <a:cs typeface="+mn-cs"/>
              </a:defRPr>
            </a:lvl7pPr>
            <a:lvl8pPr marL="3200400" algn="l" defTabSz="457200" rtl="0" eaLnBrk="1" latinLnBrk="0" hangingPunct="1">
              <a:defRPr sz="1800" kern="1200">
                <a:solidFill>
                  <a:schemeClr val="accent4"/>
                </a:solidFill>
                <a:latin typeface="+mn-lt"/>
                <a:ea typeface="+mn-ea"/>
                <a:cs typeface="+mn-cs"/>
              </a:defRPr>
            </a:lvl8pPr>
            <a:lvl9pPr marL="3657600" algn="l" defTabSz="457200" rtl="0" eaLnBrk="1" latinLnBrk="0" hangingPunct="1">
              <a:defRPr sz="1800" kern="1200">
                <a:solidFill>
                  <a:schemeClr val="accent4"/>
                </a:solidFill>
                <a:latin typeface="+mn-lt"/>
                <a:ea typeface="+mn-ea"/>
                <a:cs typeface="+mn-cs"/>
              </a:defRPr>
            </a:lvl9pPr>
          </a:lstStyle>
          <a:p>
            <a:r>
              <a:rPr lang="en-US" sz="2000">
                <a:solidFill>
                  <a:schemeClr val="tx1">
                    <a:lumMod val="75000"/>
                    <a:lumOff val="25000"/>
                  </a:schemeClr>
                </a:solidFill>
              </a:rPr>
              <a:t>Distributor expects </a:t>
            </a:r>
            <a:r>
              <a:rPr lang="en-US" sz="2000" b="1" i="1">
                <a:solidFill>
                  <a:schemeClr val="tx1">
                    <a:lumMod val="75000"/>
                    <a:lumOff val="25000"/>
                  </a:schemeClr>
                </a:solidFill>
              </a:rPr>
              <a:t>same plaintext received</a:t>
            </a:r>
            <a:endParaRPr lang="en-US" sz="2000" b="1" i="1">
              <a:solidFill>
                <a:schemeClr val="tx1">
                  <a:lumMod val="75000"/>
                  <a:lumOff val="25000"/>
                </a:schemeClr>
              </a:solidFill>
              <a:cs typeface="Calibri"/>
            </a:endParaRPr>
          </a:p>
        </p:txBody>
      </p:sp>
      <p:sp>
        <p:nvSpPr>
          <p:cNvPr id="8" name="TextBox 7">
            <a:extLst>
              <a:ext uri="{FF2B5EF4-FFF2-40B4-BE49-F238E27FC236}">
                <a16:creationId xmlns:a16="http://schemas.microsoft.com/office/drawing/2014/main" id="{A8532A1E-4B2A-BDFA-25C2-487146999018}"/>
              </a:ext>
            </a:extLst>
          </p:cNvPr>
          <p:cNvSpPr txBox="1"/>
          <p:nvPr/>
        </p:nvSpPr>
        <p:spPr>
          <a:xfrm>
            <a:off x="5624951" y="2640165"/>
            <a:ext cx="819129" cy="707886"/>
          </a:xfrm>
          <a:prstGeom prst="rect">
            <a:avLst/>
          </a:prstGeom>
          <a:noFill/>
        </p:spPr>
        <p:txBody>
          <a:bodyPr wrap="square" lIns="91440" tIns="45720" rIns="91440" bIns="45720" anchor="t">
            <a:spAutoFit/>
          </a:bodyPr>
          <a:lstStyle/>
          <a:p>
            <a:pPr algn="ctr"/>
            <a:r>
              <a:rPr lang="pt-BR" sz="2000" b="1" i="0" u="none" strike="noStrike">
                <a:solidFill>
                  <a:srgbClr val="F66060"/>
                </a:solidFill>
                <a:effectLst/>
                <a:ea typeface="+mn-lt"/>
                <a:cs typeface="+mn-lt"/>
              </a:rPr>
              <a:t>N,A</a:t>
            </a:r>
            <a:r>
              <a:rPr lang="pt-BR" sz="2000" b="1">
                <a:solidFill>
                  <a:srgbClr val="F66060"/>
                </a:solidFill>
                <a:ea typeface="+mn-lt"/>
                <a:cs typeface="+mn-lt"/>
              </a:rPr>
              <a:t>,C</a:t>
            </a:r>
            <a:endParaRPr lang="pt-BR" sz="2000">
              <a:ea typeface="+mn-lt"/>
              <a:cs typeface="+mn-lt"/>
            </a:endParaRPr>
          </a:p>
          <a:p>
            <a:pPr algn="ctr">
              <a:spcBef>
                <a:spcPts val="0"/>
              </a:spcBef>
              <a:spcAft>
                <a:spcPts val="0"/>
              </a:spcAft>
            </a:pPr>
            <a:endParaRPr lang="pt-BR" sz="2000" b="1">
              <a:solidFill>
                <a:srgbClr val="F66060"/>
              </a:solidFill>
              <a:effectLst/>
              <a:cs typeface="Calibri"/>
            </a:endParaRPr>
          </a:p>
        </p:txBody>
      </p:sp>
      <p:sp>
        <p:nvSpPr>
          <p:cNvPr id="10" name="TextBox 9">
            <a:extLst>
              <a:ext uri="{FF2B5EF4-FFF2-40B4-BE49-F238E27FC236}">
                <a16:creationId xmlns:a16="http://schemas.microsoft.com/office/drawing/2014/main" id="{BDE78365-52CF-DFFC-546D-62AC506748AD}"/>
              </a:ext>
            </a:extLst>
          </p:cNvPr>
          <p:cNvSpPr txBox="1"/>
          <p:nvPr/>
        </p:nvSpPr>
        <p:spPr>
          <a:xfrm>
            <a:off x="2467744" y="2916771"/>
            <a:ext cx="1022508" cy="400110"/>
          </a:xfrm>
          <a:prstGeom prst="rect">
            <a:avLst/>
          </a:prstGeom>
          <a:noFill/>
        </p:spPr>
        <p:txBody>
          <a:bodyPr wrap="square" lIns="91440" tIns="45720" rIns="91440" bIns="45720" anchor="t">
            <a:spAutoFit/>
          </a:bodyPr>
          <a:lstStyle/>
          <a:p>
            <a:pPr algn="ctr" rtl="0">
              <a:spcBef>
                <a:spcPts val="0"/>
              </a:spcBef>
              <a:spcAft>
                <a:spcPts val="0"/>
              </a:spcAft>
            </a:pPr>
            <a:r>
              <a:rPr lang="pt-BR" sz="2000" b="1" i="0" u="none" strike="noStrike">
                <a:solidFill>
                  <a:srgbClr val="F66060"/>
                </a:solidFill>
                <a:effectLst/>
              </a:rPr>
              <a:t>N,</a:t>
            </a:r>
            <a:r>
              <a:rPr lang="pt-BR" sz="2000" b="1">
                <a:solidFill>
                  <a:srgbClr val="F66060"/>
                </a:solidFill>
              </a:rPr>
              <a:t>A</a:t>
            </a:r>
            <a:r>
              <a:rPr lang="pt-BR" sz="2000" b="1">
                <a:solidFill>
                  <a:srgbClr val="F66060"/>
                </a:solidFill>
                <a:ea typeface="+mn-lt"/>
                <a:cs typeface="+mn-lt"/>
              </a:rPr>
              <a:t>,C</a:t>
            </a:r>
            <a:endParaRPr lang="pt-BR" sz="2000">
              <a:solidFill>
                <a:srgbClr val="F66060"/>
              </a:solidFill>
              <a:effectLst/>
            </a:endParaRPr>
          </a:p>
        </p:txBody>
      </p:sp>
      <p:sp>
        <p:nvSpPr>
          <p:cNvPr id="11" name="TextBox 10">
            <a:extLst>
              <a:ext uri="{FF2B5EF4-FFF2-40B4-BE49-F238E27FC236}">
                <a16:creationId xmlns:a16="http://schemas.microsoft.com/office/drawing/2014/main" id="{E0BDDCBD-408B-438B-37C6-DE672AE21F7E}"/>
              </a:ext>
            </a:extLst>
          </p:cNvPr>
          <p:cNvSpPr txBox="1"/>
          <p:nvPr/>
        </p:nvSpPr>
        <p:spPr>
          <a:xfrm>
            <a:off x="5633712" y="3556381"/>
            <a:ext cx="810367" cy="707886"/>
          </a:xfrm>
          <a:prstGeom prst="rect">
            <a:avLst/>
          </a:prstGeom>
          <a:noFill/>
        </p:spPr>
        <p:txBody>
          <a:bodyPr wrap="square" lIns="91440" tIns="45720" rIns="91440" bIns="45720" anchor="t">
            <a:spAutoFit/>
          </a:bodyPr>
          <a:lstStyle/>
          <a:p>
            <a:pPr algn="ctr"/>
            <a:r>
              <a:rPr lang="pt-BR" sz="2000" b="1" i="0" u="none" strike="noStrike">
                <a:solidFill>
                  <a:srgbClr val="F66060"/>
                </a:solidFill>
                <a:effectLst/>
                <a:ea typeface="+mn-lt"/>
                <a:cs typeface="+mn-lt"/>
              </a:rPr>
              <a:t>N,A</a:t>
            </a:r>
            <a:r>
              <a:rPr lang="pt-BR" sz="2000" b="1">
                <a:solidFill>
                  <a:srgbClr val="F66060"/>
                </a:solidFill>
                <a:ea typeface="+mn-lt"/>
                <a:cs typeface="+mn-lt"/>
              </a:rPr>
              <a:t>,C</a:t>
            </a:r>
            <a:endParaRPr lang="pt-BR" sz="2000">
              <a:ea typeface="+mn-lt"/>
              <a:cs typeface="+mn-lt"/>
            </a:endParaRPr>
          </a:p>
          <a:p>
            <a:pPr algn="ctr">
              <a:spcBef>
                <a:spcPts val="0"/>
              </a:spcBef>
              <a:spcAft>
                <a:spcPts val="0"/>
              </a:spcAft>
            </a:pPr>
            <a:endParaRPr lang="pt-BR" sz="2000" b="1">
              <a:solidFill>
                <a:srgbClr val="F66060"/>
              </a:solidFill>
              <a:effectLst/>
              <a:cs typeface="Calibri"/>
            </a:endParaRPr>
          </a:p>
        </p:txBody>
      </p:sp>
      <p:pic>
        <p:nvPicPr>
          <p:cNvPr id="17" name="Picture 16">
            <a:extLst>
              <a:ext uri="{FF2B5EF4-FFF2-40B4-BE49-F238E27FC236}">
                <a16:creationId xmlns:a16="http://schemas.microsoft.com/office/drawing/2014/main" id="{DF62F30A-AB15-3659-AD9B-C265B7F330A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9883437" y="4304626"/>
            <a:ext cx="735142" cy="735142"/>
          </a:xfrm>
          <a:prstGeom prst="rect">
            <a:avLst/>
          </a:prstGeom>
        </p:spPr>
      </p:pic>
      <p:sp>
        <p:nvSpPr>
          <p:cNvPr id="13" name="Rectangle 12">
            <a:extLst>
              <a:ext uri="{FF2B5EF4-FFF2-40B4-BE49-F238E27FC236}">
                <a16:creationId xmlns:a16="http://schemas.microsoft.com/office/drawing/2014/main" id="{46C16765-EBCD-F1BB-9078-FA8CBA47DA83}"/>
              </a:ext>
            </a:extLst>
          </p:cNvPr>
          <p:cNvSpPr/>
          <p:nvPr/>
        </p:nvSpPr>
        <p:spPr>
          <a:xfrm>
            <a:off x="307169" y="2250456"/>
            <a:ext cx="4276947" cy="394970"/>
          </a:xfrm>
          <a:prstGeom prst="rect">
            <a:avLst/>
          </a:prstGeom>
          <a:solidFill>
            <a:schemeClr val="bg1"/>
          </a:solidFill>
          <a:ln w="9525" cap="flat" cmpd="sng" algn="ctr">
            <a:solidFill>
              <a:srgbClr val="F66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182880" tIns="182880" rIns="182880" bIns="182880" rtlCol="0" anchor="ctr" anchorCtr="0"/>
          <a:lstStyle>
            <a:defPPr>
              <a:defRPr lang="en-US"/>
            </a:defPPr>
            <a:lvl1pPr marL="0" algn="l" defTabSz="457200" rtl="0" eaLnBrk="1" latinLnBrk="0" hangingPunct="1">
              <a:defRPr sz="1800" kern="1200">
                <a:solidFill>
                  <a:schemeClr val="accent4"/>
                </a:solidFill>
                <a:latin typeface="+mn-lt"/>
                <a:ea typeface="+mn-ea"/>
                <a:cs typeface="+mn-cs"/>
              </a:defRPr>
            </a:lvl1pPr>
            <a:lvl2pPr marL="457200" algn="l" defTabSz="457200" rtl="0" eaLnBrk="1" latinLnBrk="0" hangingPunct="1">
              <a:defRPr sz="1800" kern="1200">
                <a:solidFill>
                  <a:schemeClr val="accent4"/>
                </a:solidFill>
                <a:latin typeface="+mn-lt"/>
                <a:ea typeface="+mn-ea"/>
                <a:cs typeface="+mn-cs"/>
              </a:defRPr>
            </a:lvl2pPr>
            <a:lvl3pPr marL="914400" algn="l" defTabSz="457200" rtl="0" eaLnBrk="1" latinLnBrk="0" hangingPunct="1">
              <a:defRPr sz="1800" kern="1200">
                <a:solidFill>
                  <a:schemeClr val="accent4"/>
                </a:solidFill>
                <a:latin typeface="+mn-lt"/>
                <a:ea typeface="+mn-ea"/>
                <a:cs typeface="+mn-cs"/>
              </a:defRPr>
            </a:lvl3pPr>
            <a:lvl4pPr marL="1371600" algn="l" defTabSz="457200" rtl="0" eaLnBrk="1" latinLnBrk="0" hangingPunct="1">
              <a:defRPr sz="1800" kern="1200">
                <a:solidFill>
                  <a:schemeClr val="accent4"/>
                </a:solidFill>
                <a:latin typeface="+mn-lt"/>
                <a:ea typeface="+mn-ea"/>
                <a:cs typeface="+mn-cs"/>
              </a:defRPr>
            </a:lvl4pPr>
            <a:lvl5pPr marL="1828800" algn="l" defTabSz="457200" rtl="0" eaLnBrk="1" latinLnBrk="0" hangingPunct="1">
              <a:defRPr sz="1800" kern="1200">
                <a:solidFill>
                  <a:schemeClr val="accent4"/>
                </a:solidFill>
                <a:latin typeface="+mn-lt"/>
                <a:ea typeface="+mn-ea"/>
                <a:cs typeface="+mn-cs"/>
              </a:defRPr>
            </a:lvl5pPr>
            <a:lvl6pPr marL="2286000" algn="l" defTabSz="457200" rtl="0" eaLnBrk="1" latinLnBrk="0" hangingPunct="1">
              <a:defRPr sz="1800" kern="1200">
                <a:solidFill>
                  <a:schemeClr val="accent4"/>
                </a:solidFill>
                <a:latin typeface="+mn-lt"/>
                <a:ea typeface="+mn-ea"/>
                <a:cs typeface="+mn-cs"/>
              </a:defRPr>
            </a:lvl6pPr>
            <a:lvl7pPr marL="2743200" algn="l" defTabSz="457200" rtl="0" eaLnBrk="1" latinLnBrk="0" hangingPunct="1">
              <a:defRPr sz="1800" kern="1200">
                <a:solidFill>
                  <a:schemeClr val="accent4"/>
                </a:solidFill>
                <a:latin typeface="+mn-lt"/>
                <a:ea typeface="+mn-ea"/>
                <a:cs typeface="+mn-cs"/>
              </a:defRPr>
            </a:lvl7pPr>
            <a:lvl8pPr marL="3200400" algn="l" defTabSz="457200" rtl="0" eaLnBrk="1" latinLnBrk="0" hangingPunct="1">
              <a:defRPr sz="1800" kern="1200">
                <a:solidFill>
                  <a:schemeClr val="accent4"/>
                </a:solidFill>
                <a:latin typeface="+mn-lt"/>
                <a:ea typeface="+mn-ea"/>
                <a:cs typeface="+mn-cs"/>
              </a:defRPr>
            </a:lvl8pPr>
            <a:lvl9pPr marL="3657600" algn="l" defTabSz="457200" rtl="0" eaLnBrk="1" latinLnBrk="0" hangingPunct="1">
              <a:defRPr sz="1800" kern="1200">
                <a:solidFill>
                  <a:schemeClr val="accent4"/>
                </a:solidFill>
                <a:latin typeface="+mn-lt"/>
                <a:ea typeface="+mn-ea"/>
                <a:cs typeface="+mn-cs"/>
              </a:defRPr>
            </a:lvl9pPr>
          </a:lstStyle>
          <a:p>
            <a:r>
              <a:rPr lang="en-US" sz="2000">
                <a:solidFill>
                  <a:schemeClr val="tx1">
                    <a:lumMod val="75000"/>
                    <a:lumOff val="25000"/>
                  </a:schemeClr>
                </a:solidFill>
                <a:cs typeface="Calibri"/>
              </a:rPr>
              <a:t>Red text indicates attacker controlled.</a:t>
            </a:r>
          </a:p>
        </p:txBody>
      </p:sp>
      <p:cxnSp>
        <p:nvCxnSpPr>
          <p:cNvPr id="18" name="Curved Connector 17">
            <a:extLst>
              <a:ext uri="{FF2B5EF4-FFF2-40B4-BE49-F238E27FC236}">
                <a16:creationId xmlns:a16="http://schemas.microsoft.com/office/drawing/2014/main" id="{59BCE837-4636-21F6-C499-7E49BE4DC0DC}"/>
              </a:ext>
            </a:extLst>
          </p:cNvPr>
          <p:cNvCxnSpPr>
            <a:stCxn id="13" idx="2"/>
            <a:endCxn id="10" idx="0"/>
          </p:cNvCxnSpPr>
          <p:nvPr/>
        </p:nvCxnSpPr>
        <p:spPr>
          <a:xfrm rot="16200000" flipH="1">
            <a:off x="2576648" y="2514420"/>
            <a:ext cx="271345" cy="533355"/>
          </a:xfrm>
          <a:prstGeom prst="curved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6AE8E43B-9C87-5024-89F1-810A904BE306}"/>
              </a:ext>
            </a:extLst>
          </p:cNvPr>
          <p:cNvGrpSpPr/>
          <p:nvPr/>
        </p:nvGrpSpPr>
        <p:grpSpPr>
          <a:xfrm>
            <a:off x="7639666" y="5039769"/>
            <a:ext cx="4430414" cy="751891"/>
            <a:chOff x="7639666" y="5039769"/>
            <a:chExt cx="4430414" cy="751891"/>
          </a:xfrm>
        </p:grpSpPr>
        <p:sp>
          <p:nvSpPr>
            <p:cNvPr id="19" name="Rectangle 18">
              <a:extLst>
                <a:ext uri="{FF2B5EF4-FFF2-40B4-BE49-F238E27FC236}">
                  <a16:creationId xmlns:a16="http://schemas.microsoft.com/office/drawing/2014/main" id="{C2678944-D7D3-EDB5-9C60-47BF87DC3855}"/>
                </a:ext>
              </a:extLst>
            </p:cNvPr>
            <p:cNvSpPr/>
            <p:nvPr/>
          </p:nvSpPr>
          <p:spPr>
            <a:xfrm>
              <a:off x="7639666" y="5396690"/>
              <a:ext cx="4430414" cy="394970"/>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182880" tIns="182880" rIns="182880" bIns="182880" rtlCol="0" anchor="ctr" anchorCtr="0"/>
            <a:lstStyle>
              <a:defPPr>
                <a:defRPr lang="en-US"/>
              </a:defPPr>
              <a:lvl1pPr marL="0" algn="l" defTabSz="457200" rtl="0" eaLnBrk="1" latinLnBrk="0" hangingPunct="1">
                <a:defRPr sz="1800" kern="1200">
                  <a:solidFill>
                    <a:schemeClr val="accent4"/>
                  </a:solidFill>
                  <a:latin typeface="+mn-lt"/>
                  <a:ea typeface="+mn-ea"/>
                  <a:cs typeface="+mn-cs"/>
                </a:defRPr>
              </a:lvl1pPr>
              <a:lvl2pPr marL="457200" algn="l" defTabSz="457200" rtl="0" eaLnBrk="1" latinLnBrk="0" hangingPunct="1">
                <a:defRPr sz="1800" kern="1200">
                  <a:solidFill>
                    <a:schemeClr val="accent4"/>
                  </a:solidFill>
                  <a:latin typeface="+mn-lt"/>
                  <a:ea typeface="+mn-ea"/>
                  <a:cs typeface="+mn-cs"/>
                </a:defRPr>
              </a:lvl2pPr>
              <a:lvl3pPr marL="914400" algn="l" defTabSz="457200" rtl="0" eaLnBrk="1" latinLnBrk="0" hangingPunct="1">
                <a:defRPr sz="1800" kern="1200">
                  <a:solidFill>
                    <a:schemeClr val="accent4"/>
                  </a:solidFill>
                  <a:latin typeface="+mn-lt"/>
                  <a:ea typeface="+mn-ea"/>
                  <a:cs typeface="+mn-cs"/>
                </a:defRPr>
              </a:lvl3pPr>
              <a:lvl4pPr marL="1371600" algn="l" defTabSz="457200" rtl="0" eaLnBrk="1" latinLnBrk="0" hangingPunct="1">
                <a:defRPr sz="1800" kern="1200">
                  <a:solidFill>
                    <a:schemeClr val="accent4"/>
                  </a:solidFill>
                  <a:latin typeface="+mn-lt"/>
                  <a:ea typeface="+mn-ea"/>
                  <a:cs typeface="+mn-cs"/>
                </a:defRPr>
              </a:lvl4pPr>
              <a:lvl5pPr marL="1828800" algn="l" defTabSz="457200" rtl="0" eaLnBrk="1" latinLnBrk="0" hangingPunct="1">
                <a:defRPr sz="1800" kern="1200">
                  <a:solidFill>
                    <a:schemeClr val="accent4"/>
                  </a:solidFill>
                  <a:latin typeface="+mn-lt"/>
                  <a:ea typeface="+mn-ea"/>
                  <a:cs typeface="+mn-cs"/>
                </a:defRPr>
              </a:lvl5pPr>
              <a:lvl6pPr marL="2286000" algn="l" defTabSz="457200" rtl="0" eaLnBrk="1" latinLnBrk="0" hangingPunct="1">
                <a:defRPr sz="1800" kern="1200">
                  <a:solidFill>
                    <a:schemeClr val="accent4"/>
                  </a:solidFill>
                  <a:latin typeface="+mn-lt"/>
                  <a:ea typeface="+mn-ea"/>
                  <a:cs typeface="+mn-cs"/>
                </a:defRPr>
              </a:lvl6pPr>
              <a:lvl7pPr marL="2743200" algn="l" defTabSz="457200" rtl="0" eaLnBrk="1" latinLnBrk="0" hangingPunct="1">
                <a:defRPr sz="1800" kern="1200">
                  <a:solidFill>
                    <a:schemeClr val="accent4"/>
                  </a:solidFill>
                  <a:latin typeface="+mn-lt"/>
                  <a:ea typeface="+mn-ea"/>
                  <a:cs typeface="+mn-cs"/>
                </a:defRPr>
              </a:lvl7pPr>
              <a:lvl8pPr marL="3200400" algn="l" defTabSz="457200" rtl="0" eaLnBrk="1" latinLnBrk="0" hangingPunct="1">
                <a:defRPr sz="1800" kern="1200">
                  <a:solidFill>
                    <a:schemeClr val="accent4"/>
                  </a:solidFill>
                  <a:latin typeface="+mn-lt"/>
                  <a:ea typeface="+mn-ea"/>
                  <a:cs typeface="+mn-cs"/>
                </a:defRPr>
              </a:lvl8pPr>
              <a:lvl9pPr marL="3657600" algn="l" defTabSz="457200" rtl="0" eaLnBrk="1" latinLnBrk="0" hangingPunct="1">
                <a:defRPr sz="1800" kern="1200">
                  <a:solidFill>
                    <a:schemeClr val="accent4"/>
                  </a:solidFill>
                  <a:latin typeface="+mn-lt"/>
                  <a:ea typeface="+mn-ea"/>
                  <a:cs typeface="+mn-cs"/>
                </a:defRPr>
              </a:lvl9pPr>
            </a:lstStyle>
            <a:p>
              <a:pPr algn="ctr"/>
              <a:r>
                <a:rPr lang="en-US" sz="2000" dirty="0">
                  <a:solidFill>
                    <a:schemeClr val="tx1">
                      <a:lumMod val="75000"/>
                      <a:lumOff val="25000"/>
                    </a:schemeClr>
                  </a:solidFill>
                  <a:cs typeface="Calibri"/>
                </a:rPr>
                <a:t>Sobbing indicates unintended behavior.</a:t>
              </a:r>
            </a:p>
          </p:txBody>
        </p:sp>
        <p:cxnSp>
          <p:nvCxnSpPr>
            <p:cNvPr id="20" name="Curved Connector 19">
              <a:extLst>
                <a:ext uri="{FF2B5EF4-FFF2-40B4-BE49-F238E27FC236}">
                  <a16:creationId xmlns:a16="http://schemas.microsoft.com/office/drawing/2014/main" id="{52AD2ADE-F30E-35E9-2F28-4FC5394A579C}"/>
                </a:ext>
              </a:extLst>
            </p:cNvPr>
            <p:cNvCxnSpPr>
              <a:cxnSpLocks/>
              <a:stCxn id="19" idx="0"/>
              <a:endCxn id="17" idx="2"/>
            </p:cNvCxnSpPr>
            <p:nvPr/>
          </p:nvCxnSpPr>
          <p:spPr>
            <a:xfrm rot="5400000" flipH="1" flipV="1">
              <a:off x="9874479" y="5020162"/>
              <a:ext cx="356922" cy="396135"/>
            </a:xfrm>
            <a:prstGeom prst="curved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73111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8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8" grpId="0"/>
      <p:bldP spid="16" grpId="0"/>
      <p:bldP spid="8" grpId="0"/>
      <p:bldP spid="10" grpId="0"/>
      <p:bldP spid="11"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86C38-DDCA-1A56-A36B-F4EE74132CA2}"/>
              </a:ext>
            </a:extLst>
          </p:cNvPr>
          <p:cNvSpPr>
            <a:spLocks noGrp="1"/>
          </p:cNvSpPr>
          <p:nvPr>
            <p:ph type="title"/>
          </p:nvPr>
        </p:nvSpPr>
        <p:spPr/>
        <p:txBody>
          <a:bodyPr/>
          <a:lstStyle/>
          <a:p>
            <a:r>
              <a:rPr lang="en-US"/>
              <a:t>In-use AEAD schemes are not </a:t>
            </a:r>
            <a:r>
              <a:rPr lang="en-US" i="1"/>
              <a:t>key committing </a:t>
            </a:r>
            <a:r>
              <a:rPr lang="en-US">
                <a:solidFill>
                  <a:schemeClr val="tx1">
                    <a:lumMod val="50000"/>
                    <a:lumOff val="50000"/>
                  </a:schemeClr>
                </a:solidFill>
              </a:rPr>
              <a:t>[FOR17, GLR17]</a:t>
            </a:r>
            <a:endParaRPr lang="en-US" i="1"/>
          </a:p>
        </p:txBody>
      </p:sp>
      <p:sp>
        <p:nvSpPr>
          <p:cNvPr id="3" name="Slide Number Placeholder 2">
            <a:extLst>
              <a:ext uri="{FF2B5EF4-FFF2-40B4-BE49-F238E27FC236}">
                <a16:creationId xmlns:a16="http://schemas.microsoft.com/office/drawing/2014/main" id="{D269022B-465D-D11F-3E45-EC66CB2005AC}"/>
              </a:ext>
            </a:extLst>
          </p:cNvPr>
          <p:cNvSpPr>
            <a:spLocks noGrp="1"/>
          </p:cNvSpPr>
          <p:nvPr>
            <p:ph type="sldNum" sz="quarter" idx="12"/>
          </p:nvPr>
        </p:nvSpPr>
        <p:spPr/>
        <p:txBody>
          <a:bodyPr/>
          <a:lstStyle/>
          <a:p>
            <a:fld id="{6D0B039C-C501-4130-90A9-BBE01EFE398C}" type="slidenum">
              <a:rPr lang="en-CA" smtClean="0"/>
              <a:t>6</a:t>
            </a:fld>
            <a:endParaRPr lang="en-CA"/>
          </a:p>
        </p:txBody>
      </p:sp>
      <p:sp>
        <p:nvSpPr>
          <p:cNvPr id="4" name="TextBox 3">
            <a:extLst>
              <a:ext uri="{FF2B5EF4-FFF2-40B4-BE49-F238E27FC236}">
                <a16:creationId xmlns:a16="http://schemas.microsoft.com/office/drawing/2014/main" id="{FA0A7D83-5FD5-8C5F-FAC5-760CA2B6FED2}"/>
              </a:ext>
            </a:extLst>
          </p:cNvPr>
          <p:cNvSpPr txBox="1"/>
          <p:nvPr/>
        </p:nvSpPr>
        <p:spPr>
          <a:xfrm>
            <a:off x="671907" y="1655998"/>
            <a:ext cx="7140850" cy="3785652"/>
          </a:xfrm>
          <a:prstGeom prst="rect">
            <a:avLst/>
          </a:prstGeom>
          <a:noFill/>
        </p:spPr>
        <p:txBody>
          <a:bodyPr wrap="square" rtlCol="0">
            <a:spAutoFit/>
          </a:bodyPr>
          <a:lstStyle/>
          <a:p>
            <a:r>
              <a:rPr lang="en-US" sz="2400">
                <a:solidFill>
                  <a:schemeClr val="tx1">
                    <a:lumMod val="75000"/>
                    <a:lumOff val="25000"/>
                  </a:schemeClr>
                </a:solidFill>
              </a:rPr>
              <a:t>For AEAD = XXX computationally efficient to find </a:t>
            </a:r>
          </a:p>
          <a:p>
            <a:endParaRPr lang="en-US" sz="2400" b="1" i="0" u="none" strike="noStrike">
              <a:solidFill>
                <a:schemeClr val="tx1">
                  <a:lumMod val="75000"/>
                  <a:lumOff val="25000"/>
                </a:schemeClr>
              </a:solidFill>
              <a:effectLst/>
            </a:endParaRPr>
          </a:p>
          <a:p>
            <a:r>
              <a:rPr lang="en-US" sz="2400" b="1">
                <a:solidFill>
                  <a:schemeClr val="tx1">
                    <a:lumMod val="75000"/>
                    <a:lumOff val="25000"/>
                  </a:schemeClr>
                </a:solidFill>
              </a:rPr>
              <a:t>		</a:t>
            </a:r>
            <a:r>
              <a:rPr lang="en-CA" sz="2400" b="1" i="0" u="none" strike="noStrike">
                <a:solidFill>
                  <a:srgbClr val="F66060"/>
                </a:solidFill>
                <a:effectLst/>
              </a:rPr>
              <a:t>K</a:t>
            </a:r>
            <a:r>
              <a:rPr lang="en-CA" sz="2400" b="1" baseline="-25000">
                <a:solidFill>
                  <a:srgbClr val="F66060"/>
                </a:solidFill>
              </a:rPr>
              <a:t>1 </a:t>
            </a:r>
            <a:r>
              <a:rPr lang="en-US" sz="2400">
                <a:solidFill>
                  <a:schemeClr val="tx1">
                    <a:lumMod val="75000"/>
                    <a:lumOff val="25000"/>
                  </a:schemeClr>
                </a:solidFill>
              </a:rPr>
              <a:t>≠ </a:t>
            </a:r>
            <a:r>
              <a:rPr lang="en-CA" sz="2400" b="1" i="0" u="none" strike="noStrike">
                <a:solidFill>
                  <a:srgbClr val="F66060"/>
                </a:solidFill>
                <a:effectLst/>
              </a:rPr>
              <a:t>K</a:t>
            </a:r>
            <a:r>
              <a:rPr lang="en-CA" sz="2400" b="1" baseline="-25000">
                <a:solidFill>
                  <a:srgbClr val="F66060"/>
                </a:solidFill>
              </a:rPr>
              <a:t>2    </a:t>
            </a:r>
            <a:r>
              <a:rPr lang="en-US" sz="2400">
                <a:solidFill>
                  <a:schemeClr val="tx1">
                    <a:lumMod val="75000"/>
                    <a:lumOff val="25000"/>
                  </a:schemeClr>
                </a:solidFill>
              </a:rPr>
              <a:t>and    </a:t>
            </a:r>
            <a:r>
              <a:rPr lang="en-US" sz="2400" b="1">
                <a:solidFill>
                  <a:srgbClr val="F66060"/>
                </a:solidFill>
              </a:rPr>
              <a:t>N</a:t>
            </a:r>
            <a:r>
              <a:rPr lang="en-US" sz="2400">
                <a:solidFill>
                  <a:schemeClr val="tx1">
                    <a:lumMod val="75000"/>
                    <a:lumOff val="25000"/>
                  </a:schemeClr>
                </a:solidFill>
              </a:rPr>
              <a:t>, </a:t>
            </a:r>
            <a:r>
              <a:rPr lang="en-US" sz="2400" b="1">
                <a:solidFill>
                  <a:srgbClr val="F66060"/>
                </a:solidFill>
              </a:rPr>
              <a:t>A</a:t>
            </a:r>
            <a:r>
              <a:rPr lang="en-US" sz="2400">
                <a:solidFill>
                  <a:schemeClr val="tx1">
                    <a:lumMod val="75000"/>
                    <a:lumOff val="25000"/>
                  </a:schemeClr>
                </a:solidFill>
              </a:rPr>
              <a:t>, </a:t>
            </a:r>
            <a:r>
              <a:rPr lang="pt-BR" sz="2400" b="1" i="0" u="none" strike="noStrike">
                <a:solidFill>
                  <a:srgbClr val="F66060"/>
                </a:solidFill>
                <a:effectLst/>
              </a:rPr>
              <a:t>C</a:t>
            </a:r>
            <a:endParaRPr lang="en-US" sz="2400">
              <a:solidFill>
                <a:schemeClr val="tx1">
                  <a:lumMod val="75000"/>
                  <a:lumOff val="25000"/>
                </a:schemeClr>
              </a:solidFill>
            </a:endParaRPr>
          </a:p>
          <a:p>
            <a:endParaRPr lang="en-US" sz="2400">
              <a:solidFill>
                <a:schemeClr val="tx1">
                  <a:lumMod val="75000"/>
                  <a:lumOff val="25000"/>
                </a:schemeClr>
              </a:solidFill>
            </a:endParaRPr>
          </a:p>
          <a:p>
            <a:r>
              <a:rPr lang="en-US" sz="2400">
                <a:solidFill>
                  <a:schemeClr val="tx1">
                    <a:lumMod val="75000"/>
                    <a:lumOff val="25000"/>
                  </a:schemeClr>
                </a:solidFill>
              </a:rPr>
              <a:t>such that decryption</a:t>
            </a:r>
          </a:p>
          <a:p>
            <a:endParaRPr lang="en-US" sz="2400" b="1">
              <a:solidFill>
                <a:schemeClr val="tx1">
                  <a:lumMod val="75000"/>
                  <a:lumOff val="25000"/>
                </a:schemeClr>
              </a:solidFill>
            </a:endParaRPr>
          </a:p>
          <a:p>
            <a:r>
              <a:rPr lang="en-US" sz="2400" b="1">
                <a:solidFill>
                  <a:schemeClr val="tx1">
                    <a:lumMod val="75000"/>
                    <a:lumOff val="25000"/>
                  </a:schemeClr>
                </a:solidFill>
              </a:rPr>
              <a:t>		M</a:t>
            </a:r>
            <a:r>
              <a:rPr lang="en-US" sz="2400" b="1" baseline="-25000">
                <a:solidFill>
                  <a:schemeClr val="tx1">
                    <a:lumMod val="75000"/>
                    <a:lumOff val="25000"/>
                  </a:schemeClr>
                </a:solidFill>
              </a:rPr>
              <a:t>1  </a:t>
            </a:r>
            <a:r>
              <a:rPr lang="en-US" sz="2400" b="1">
                <a:solidFill>
                  <a:schemeClr val="tx1">
                    <a:lumMod val="75000"/>
                    <a:lumOff val="25000"/>
                  </a:schemeClr>
                </a:solidFill>
              </a:rPr>
              <a:t>= </a:t>
            </a:r>
            <a:r>
              <a:rPr lang="en-US" sz="2400">
                <a:solidFill>
                  <a:schemeClr val="tx1">
                    <a:lumMod val="75000"/>
                    <a:lumOff val="25000"/>
                  </a:schemeClr>
                </a:solidFill>
              </a:rPr>
              <a:t>AEAD.Dec(</a:t>
            </a:r>
            <a:r>
              <a:rPr lang="en-CA" sz="2400" b="1" i="0" u="none" strike="noStrike">
                <a:solidFill>
                  <a:srgbClr val="F66060"/>
                </a:solidFill>
                <a:effectLst/>
              </a:rPr>
              <a:t>K</a:t>
            </a:r>
            <a:r>
              <a:rPr lang="en-CA" sz="2400" b="1" i="0" u="none" strike="noStrike" baseline="-25000">
                <a:solidFill>
                  <a:srgbClr val="F66060"/>
                </a:solidFill>
                <a:effectLst/>
              </a:rPr>
              <a:t>1</a:t>
            </a:r>
            <a:r>
              <a:rPr lang="en-CA" sz="2400" b="0" i="0" u="none" strike="noStrike">
                <a:solidFill>
                  <a:srgbClr val="F66060"/>
                </a:solidFill>
                <a:effectLst/>
              </a:rPr>
              <a:t>,</a:t>
            </a:r>
            <a:r>
              <a:rPr lang="en-CA" sz="2400" b="1" i="0" u="none" strike="noStrike">
                <a:solidFill>
                  <a:srgbClr val="F66060"/>
                </a:solidFill>
                <a:effectLst/>
              </a:rPr>
              <a:t>N</a:t>
            </a:r>
            <a:r>
              <a:rPr lang="en-CA" sz="2400" b="0" i="0" u="none" strike="noStrike">
                <a:solidFill>
                  <a:srgbClr val="F66060"/>
                </a:solidFill>
                <a:effectLst/>
              </a:rPr>
              <a:t>,</a:t>
            </a:r>
            <a:r>
              <a:rPr lang="en-CA" sz="2400" b="1" i="0" u="none" strike="noStrike">
                <a:solidFill>
                  <a:srgbClr val="F66060"/>
                </a:solidFill>
                <a:effectLst/>
              </a:rPr>
              <a:t>A,C</a:t>
            </a:r>
            <a:r>
              <a:rPr lang="en-US" sz="2400">
                <a:solidFill>
                  <a:schemeClr val="tx1">
                    <a:lumMod val="75000"/>
                    <a:lumOff val="25000"/>
                  </a:schemeClr>
                </a:solidFill>
              </a:rPr>
              <a:t>)            </a:t>
            </a:r>
          </a:p>
          <a:p>
            <a:r>
              <a:rPr lang="en-US" sz="2400">
                <a:solidFill>
                  <a:schemeClr val="tx1">
                    <a:lumMod val="75000"/>
                    <a:lumOff val="25000"/>
                  </a:schemeClr>
                </a:solidFill>
              </a:rPr>
              <a:t>		</a:t>
            </a:r>
            <a:r>
              <a:rPr lang="en-US" sz="2400" b="1">
                <a:solidFill>
                  <a:schemeClr val="tx1">
                    <a:lumMod val="75000"/>
                    <a:lumOff val="25000"/>
                  </a:schemeClr>
                </a:solidFill>
              </a:rPr>
              <a:t>M</a:t>
            </a:r>
            <a:r>
              <a:rPr lang="en-US" sz="2400" b="1" baseline="-25000">
                <a:solidFill>
                  <a:schemeClr val="tx1">
                    <a:lumMod val="75000"/>
                    <a:lumOff val="25000"/>
                  </a:schemeClr>
                </a:solidFill>
              </a:rPr>
              <a:t>2  </a:t>
            </a:r>
            <a:r>
              <a:rPr lang="en-US" sz="2400">
                <a:solidFill>
                  <a:schemeClr val="tx1">
                    <a:lumMod val="75000"/>
                    <a:lumOff val="25000"/>
                  </a:schemeClr>
                </a:solidFill>
              </a:rPr>
              <a:t>= AEAD.Dec(</a:t>
            </a:r>
            <a:r>
              <a:rPr lang="en-CA" sz="2400" b="1" i="0" u="none" strike="noStrike">
                <a:solidFill>
                  <a:srgbClr val="F66060"/>
                </a:solidFill>
                <a:effectLst/>
              </a:rPr>
              <a:t>K</a:t>
            </a:r>
            <a:r>
              <a:rPr lang="en-CA" sz="2400" b="1" i="0" u="none" strike="noStrike" baseline="-25000">
                <a:solidFill>
                  <a:srgbClr val="F66060"/>
                </a:solidFill>
                <a:effectLst/>
              </a:rPr>
              <a:t>2</a:t>
            </a:r>
            <a:r>
              <a:rPr lang="en-CA" sz="2400" b="0" i="0" u="none" strike="noStrike">
                <a:solidFill>
                  <a:srgbClr val="F66060"/>
                </a:solidFill>
                <a:effectLst/>
              </a:rPr>
              <a:t>,</a:t>
            </a:r>
            <a:r>
              <a:rPr lang="en-CA" sz="2400" b="1" i="0" u="none" strike="noStrike">
                <a:solidFill>
                  <a:srgbClr val="F66060"/>
                </a:solidFill>
                <a:effectLst/>
              </a:rPr>
              <a:t>N</a:t>
            </a:r>
            <a:r>
              <a:rPr lang="en-CA" sz="2400" b="0" i="0" u="none" strike="noStrike">
                <a:solidFill>
                  <a:srgbClr val="F66060"/>
                </a:solidFill>
                <a:effectLst/>
              </a:rPr>
              <a:t>,</a:t>
            </a:r>
            <a:r>
              <a:rPr lang="en-CA" sz="2400" b="1" i="0" u="none" strike="noStrike">
                <a:solidFill>
                  <a:srgbClr val="F66060"/>
                </a:solidFill>
                <a:effectLst/>
              </a:rPr>
              <a:t>A,C</a:t>
            </a:r>
            <a:r>
              <a:rPr lang="en-US" sz="2400">
                <a:solidFill>
                  <a:schemeClr val="tx1">
                    <a:lumMod val="75000"/>
                    <a:lumOff val="25000"/>
                  </a:schemeClr>
                </a:solidFill>
              </a:rPr>
              <a:t>)</a:t>
            </a:r>
          </a:p>
          <a:p>
            <a:endParaRPr lang="en-US" sz="2400">
              <a:solidFill>
                <a:schemeClr val="tx1">
                  <a:lumMod val="75000"/>
                  <a:lumOff val="25000"/>
                </a:schemeClr>
              </a:solidFill>
            </a:endParaRPr>
          </a:p>
          <a:p>
            <a:r>
              <a:rPr lang="en-US" sz="2400">
                <a:solidFill>
                  <a:schemeClr val="tx1">
                    <a:lumMod val="75000"/>
                    <a:lumOff val="25000"/>
                  </a:schemeClr>
                </a:solidFill>
              </a:rPr>
              <a:t>succeeds and </a:t>
            </a:r>
            <a:r>
              <a:rPr lang="en-US" sz="2400" b="1">
                <a:solidFill>
                  <a:schemeClr val="tx1">
                    <a:lumMod val="75000"/>
                    <a:lumOff val="25000"/>
                  </a:schemeClr>
                </a:solidFill>
              </a:rPr>
              <a:t>M</a:t>
            </a:r>
            <a:r>
              <a:rPr lang="en-CA" sz="2400" b="1" baseline="-25000">
                <a:solidFill>
                  <a:schemeClr val="tx1">
                    <a:lumMod val="75000"/>
                    <a:lumOff val="25000"/>
                  </a:schemeClr>
                </a:solidFill>
              </a:rPr>
              <a:t>1 </a:t>
            </a:r>
            <a:r>
              <a:rPr lang="en-US" sz="2400" b="1">
                <a:solidFill>
                  <a:schemeClr val="tx1">
                    <a:lumMod val="75000"/>
                    <a:lumOff val="25000"/>
                  </a:schemeClr>
                </a:solidFill>
              </a:rPr>
              <a:t>≠ M</a:t>
            </a:r>
            <a:r>
              <a:rPr lang="en-CA" sz="2400" b="1" baseline="-25000">
                <a:solidFill>
                  <a:schemeClr val="tx1">
                    <a:lumMod val="75000"/>
                    <a:lumOff val="25000"/>
                  </a:schemeClr>
                </a:solidFill>
              </a:rPr>
              <a:t>2</a:t>
            </a:r>
            <a:endParaRPr lang="en-US" sz="2400" b="1">
              <a:solidFill>
                <a:schemeClr val="tx1">
                  <a:lumMod val="75000"/>
                  <a:lumOff val="25000"/>
                </a:schemeClr>
              </a:solidFill>
            </a:endParaRPr>
          </a:p>
        </p:txBody>
      </p:sp>
      <p:graphicFrame>
        <p:nvGraphicFramePr>
          <p:cNvPr id="5" name="Table 5">
            <a:extLst>
              <a:ext uri="{FF2B5EF4-FFF2-40B4-BE49-F238E27FC236}">
                <a16:creationId xmlns:a16="http://schemas.microsoft.com/office/drawing/2014/main" id="{F3C6AED9-A274-A3E5-F2B6-8F215DFC1D9F}"/>
              </a:ext>
            </a:extLst>
          </p:cNvPr>
          <p:cNvGraphicFramePr>
            <a:graphicFrameLocks/>
          </p:cNvGraphicFramePr>
          <p:nvPr/>
        </p:nvGraphicFramePr>
        <p:xfrm>
          <a:off x="7427918" y="2042160"/>
          <a:ext cx="4447775" cy="2773680"/>
        </p:xfrm>
        <a:graphic>
          <a:graphicData uri="http://schemas.openxmlformats.org/drawingml/2006/table">
            <a:tbl>
              <a:tblPr firstRow="1" bandRow="1">
                <a:tableStyleId>{5FD0F851-EC5A-4D38-B0AD-8093EC10F338}</a:tableStyleId>
              </a:tblPr>
              <a:tblGrid>
                <a:gridCol w="2303896">
                  <a:extLst>
                    <a:ext uri="{9D8B030D-6E8A-4147-A177-3AD203B41FA5}">
                      <a16:colId xmlns:a16="http://schemas.microsoft.com/office/drawing/2014/main" val="1767427319"/>
                    </a:ext>
                  </a:extLst>
                </a:gridCol>
                <a:gridCol w="2143879">
                  <a:extLst>
                    <a:ext uri="{9D8B030D-6E8A-4147-A177-3AD203B41FA5}">
                      <a16:colId xmlns:a16="http://schemas.microsoft.com/office/drawing/2014/main" val="3016384236"/>
                    </a:ext>
                  </a:extLst>
                </a:gridCol>
              </a:tblGrid>
              <a:tr h="370840">
                <a:tc>
                  <a:txBody>
                    <a:bodyPr/>
                    <a:lstStyle/>
                    <a:p>
                      <a:r>
                        <a:rPr lang="en-US" sz="2000">
                          <a:solidFill>
                            <a:schemeClr val="tx1">
                              <a:lumMod val="75000"/>
                              <a:lumOff val="25000"/>
                            </a:schemeClr>
                          </a:solidFill>
                        </a:rPr>
                        <a:t>XXX</a:t>
                      </a:r>
                      <a:endParaRPr lang="en-CA" sz="2000">
                        <a:solidFill>
                          <a:schemeClr val="tx1">
                            <a:lumMod val="75000"/>
                            <a:lumOff val="25000"/>
                          </a:schemeClr>
                        </a:solidFill>
                      </a:endParaRPr>
                    </a:p>
                  </a:txBody>
                  <a:tcPr/>
                </a:tc>
                <a:tc>
                  <a:txBody>
                    <a:bodyPr/>
                    <a:lstStyle/>
                    <a:p>
                      <a:r>
                        <a:rPr lang="en-US" sz="2000">
                          <a:solidFill>
                            <a:schemeClr val="tx1">
                              <a:lumMod val="75000"/>
                              <a:lumOff val="25000"/>
                            </a:schemeClr>
                          </a:solidFill>
                        </a:rPr>
                        <a:t>Attack Citation</a:t>
                      </a:r>
                      <a:endParaRPr lang="en-CA" sz="2000">
                        <a:solidFill>
                          <a:schemeClr val="tx1">
                            <a:lumMod val="75000"/>
                            <a:lumOff val="25000"/>
                          </a:schemeClr>
                        </a:solidFill>
                      </a:endParaRPr>
                    </a:p>
                  </a:txBody>
                  <a:tcPr/>
                </a:tc>
                <a:extLst>
                  <a:ext uri="{0D108BD9-81ED-4DB2-BD59-A6C34878D82A}">
                    <a16:rowId xmlns:a16="http://schemas.microsoft.com/office/drawing/2014/main" val="1961330602"/>
                  </a:ext>
                </a:extLst>
              </a:tr>
              <a:tr h="370840">
                <a:tc>
                  <a:txBody>
                    <a:bodyPr/>
                    <a:lstStyle/>
                    <a:p>
                      <a:r>
                        <a:rPr lang="en-US" sz="2000">
                          <a:solidFill>
                            <a:schemeClr val="tx1">
                              <a:lumMod val="75000"/>
                              <a:lumOff val="25000"/>
                            </a:schemeClr>
                          </a:solidFill>
                        </a:rPr>
                        <a:t>AES-GCM</a:t>
                      </a:r>
                      <a:endParaRPr lang="en-CA" sz="2000">
                        <a:solidFill>
                          <a:schemeClr val="tx1">
                            <a:lumMod val="75000"/>
                            <a:lumOff val="25000"/>
                          </a:schemeClr>
                        </a:solidFill>
                      </a:endParaRPr>
                    </a:p>
                  </a:txBody>
                  <a:tcPr/>
                </a:tc>
                <a:tc>
                  <a:txBody>
                    <a:bodyPr/>
                    <a:lstStyle/>
                    <a:p>
                      <a:r>
                        <a:rPr lang="en-US" sz="2000">
                          <a:solidFill>
                            <a:schemeClr val="tx1">
                              <a:lumMod val="75000"/>
                              <a:lumOff val="25000"/>
                            </a:schemeClr>
                          </a:solidFill>
                        </a:rPr>
                        <a:t>[GLR17]</a:t>
                      </a:r>
                    </a:p>
                  </a:txBody>
                  <a:tcPr/>
                </a:tc>
                <a:extLst>
                  <a:ext uri="{0D108BD9-81ED-4DB2-BD59-A6C34878D82A}">
                    <a16:rowId xmlns:a16="http://schemas.microsoft.com/office/drawing/2014/main" val="289775861"/>
                  </a:ext>
                </a:extLst>
              </a:tr>
              <a:tr h="370840">
                <a:tc>
                  <a:txBody>
                    <a:bodyPr/>
                    <a:lstStyle/>
                    <a:p>
                      <a:r>
                        <a:rPr lang="en-CA" sz="2000">
                          <a:solidFill>
                            <a:schemeClr val="tx1">
                              <a:lumMod val="75000"/>
                              <a:lumOff val="25000"/>
                            </a:schemeClr>
                          </a:solidFill>
                        </a:rPr>
                        <a:t>ChaCha20/Poly1305</a:t>
                      </a:r>
                    </a:p>
                  </a:txBody>
                  <a:tcPr/>
                </a:tc>
                <a:tc>
                  <a:txBody>
                    <a:bodyPr/>
                    <a:lstStyle/>
                    <a:p>
                      <a:r>
                        <a:rPr lang="en-CA" sz="2000">
                          <a:solidFill>
                            <a:schemeClr val="tx1">
                              <a:lumMod val="75000"/>
                              <a:lumOff val="25000"/>
                            </a:schemeClr>
                          </a:solidFill>
                        </a:rPr>
                        <a:t>[LGR20]</a:t>
                      </a:r>
                    </a:p>
                  </a:txBody>
                  <a:tcPr/>
                </a:tc>
                <a:extLst>
                  <a:ext uri="{0D108BD9-81ED-4DB2-BD59-A6C34878D82A}">
                    <a16:rowId xmlns:a16="http://schemas.microsoft.com/office/drawing/2014/main" val="731176403"/>
                  </a:ext>
                </a:extLst>
              </a:tr>
              <a:tr h="370840">
                <a:tc>
                  <a:txBody>
                    <a:bodyPr/>
                    <a:lstStyle/>
                    <a:p>
                      <a:r>
                        <a:rPr lang="en-CA" sz="2000">
                          <a:solidFill>
                            <a:schemeClr val="tx1">
                              <a:lumMod val="75000"/>
                              <a:lumOff val="25000"/>
                            </a:schemeClr>
                          </a:solidFill>
                        </a:rPr>
                        <a:t>AES-GCM-SIV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a:solidFill>
                            <a:schemeClr val="tx1">
                              <a:lumMod val="75000"/>
                              <a:lumOff val="25000"/>
                            </a:schemeClr>
                          </a:solidFill>
                        </a:rPr>
                        <a:t>[Sch20, LGR20]</a:t>
                      </a:r>
                    </a:p>
                  </a:txBody>
                  <a:tcPr/>
                </a:tc>
                <a:extLst>
                  <a:ext uri="{0D108BD9-81ED-4DB2-BD59-A6C34878D82A}">
                    <a16:rowId xmlns:a16="http://schemas.microsoft.com/office/drawing/2014/main" val="24487734"/>
                  </a:ext>
                </a:extLst>
              </a:tr>
              <a:tr h="370840">
                <a:tc>
                  <a:txBody>
                    <a:bodyPr/>
                    <a:lstStyle/>
                    <a:p>
                      <a:r>
                        <a:rPr lang="en-CA" sz="2000">
                          <a:solidFill>
                            <a:schemeClr val="tx1">
                              <a:lumMod val="75000"/>
                              <a:lumOff val="25000"/>
                            </a:schemeClr>
                          </a:solidFill>
                        </a:rPr>
                        <a:t>AES-OCB3</a:t>
                      </a:r>
                    </a:p>
                  </a:txBody>
                  <a:tcPr/>
                </a:tc>
                <a:tc>
                  <a:txBody>
                    <a:bodyPr/>
                    <a:lstStyle/>
                    <a:p>
                      <a:r>
                        <a:rPr lang="en-CA" sz="2000">
                          <a:solidFill>
                            <a:schemeClr val="tx1">
                              <a:lumMod val="75000"/>
                              <a:lumOff val="25000"/>
                            </a:schemeClr>
                          </a:solidFill>
                        </a:rPr>
                        <a:t>[</a:t>
                      </a:r>
                      <a:r>
                        <a:rPr lang="en-US" sz="2000">
                          <a:solidFill>
                            <a:schemeClr val="tx1">
                              <a:lumMod val="75000"/>
                              <a:lumOff val="25000"/>
                            </a:schemeClr>
                          </a:solidFill>
                        </a:rPr>
                        <a:t>ADGKLS20]</a:t>
                      </a:r>
                      <a:endParaRPr lang="en-CA" sz="2000">
                        <a:solidFill>
                          <a:schemeClr val="tx1">
                            <a:lumMod val="75000"/>
                            <a:lumOff val="25000"/>
                          </a:schemeClr>
                        </a:solidFill>
                      </a:endParaRPr>
                    </a:p>
                  </a:txBody>
                  <a:tcPr/>
                </a:tc>
                <a:extLst>
                  <a:ext uri="{0D108BD9-81ED-4DB2-BD59-A6C34878D82A}">
                    <a16:rowId xmlns:a16="http://schemas.microsoft.com/office/drawing/2014/main" val="3404199558"/>
                  </a:ext>
                </a:extLst>
              </a:tr>
              <a:tr h="370840">
                <a:tc>
                  <a:txBody>
                    <a:bodyPr/>
                    <a:lstStyle/>
                    <a:p>
                      <a:r>
                        <a:rPr lang="en-CA" sz="2000">
                          <a:solidFill>
                            <a:schemeClr val="tx1">
                              <a:lumMod val="75000"/>
                              <a:lumOff val="25000"/>
                            </a:schemeClr>
                          </a:solidFill>
                        </a:rPr>
                        <a:t>AES-SIV</a:t>
                      </a:r>
                    </a:p>
                  </a:txBody>
                  <a:tcPr/>
                </a:tc>
                <a:tc>
                  <a:txBody>
                    <a:bodyPr/>
                    <a:lstStyle/>
                    <a:p>
                      <a:r>
                        <a:rPr lang="en-CA" sz="2000">
                          <a:solidFill>
                            <a:schemeClr val="tx1">
                              <a:lumMod val="75000"/>
                              <a:lumOff val="25000"/>
                            </a:schemeClr>
                          </a:solidFill>
                        </a:rPr>
                        <a:t>[MLGR23]</a:t>
                      </a:r>
                    </a:p>
                  </a:txBody>
                  <a:tcPr/>
                </a:tc>
                <a:extLst>
                  <a:ext uri="{0D108BD9-81ED-4DB2-BD59-A6C34878D82A}">
                    <a16:rowId xmlns:a16="http://schemas.microsoft.com/office/drawing/2014/main" val="395894345"/>
                  </a:ext>
                </a:extLst>
              </a:tr>
              <a:tr h="370840">
                <a:tc>
                  <a:txBody>
                    <a:bodyPr/>
                    <a:lstStyle/>
                    <a:p>
                      <a:r>
                        <a:rPr lang="en-CA" sz="2000">
                          <a:solidFill>
                            <a:schemeClr val="tx1">
                              <a:lumMod val="75000"/>
                              <a:lumOff val="25000"/>
                            </a:schemeClr>
                          </a:solidFill>
                        </a:rPr>
                        <a:t>XSalsa20/Poly1305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a:solidFill>
                            <a:schemeClr val="tx1">
                              <a:lumMod val="75000"/>
                              <a:lumOff val="25000"/>
                            </a:schemeClr>
                          </a:solidFill>
                        </a:rPr>
                        <a:t>[LGR20]</a:t>
                      </a:r>
                    </a:p>
                  </a:txBody>
                  <a:tcPr/>
                </a:tc>
                <a:extLst>
                  <a:ext uri="{0D108BD9-81ED-4DB2-BD59-A6C34878D82A}">
                    <a16:rowId xmlns:a16="http://schemas.microsoft.com/office/drawing/2014/main" val="3620630815"/>
                  </a:ext>
                </a:extLst>
              </a:tr>
            </a:tbl>
          </a:graphicData>
        </a:graphic>
      </p:graphicFrame>
      <p:sp>
        <p:nvSpPr>
          <p:cNvPr id="6" name="TextBox 5">
            <a:extLst>
              <a:ext uri="{FF2B5EF4-FFF2-40B4-BE49-F238E27FC236}">
                <a16:creationId xmlns:a16="http://schemas.microsoft.com/office/drawing/2014/main" id="{6E7A6014-3441-9C21-1843-E8BF37A40C95}"/>
              </a:ext>
            </a:extLst>
          </p:cNvPr>
          <p:cNvSpPr txBox="1"/>
          <p:nvPr/>
        </p:nvSpPr>
        <p:spPr>
          <a:xfrm>
            <a:off x="6591300" y="5283200"/>
            <a:ext cx="2745432" cy="830997"/>
          </a:xfrm>
          <a:prstGeom prst="rect">
            <a:avLst/>
          </a:prstGeom>
          <a:noFill/>
        </p:spPr>
        <p:txBody>
          <a:bodyPr wrap="none" rtlCol="0">
            <a:spAutoFit/>
          </a:bodyPr>
          <a:lstStyle/>
          <a:p>
            <a:r>
              <a:rPr lang="en-US" sz="2400">
                <a:solidFill>
                  <a:schemeClr val="tx1">
                    <a:lumMod val="75000"/>
                    <a:lumOff val="25000"/>
                  </a:schemeClr>
                </a:solidFill>
              </a:rPr>
              <a:t>Attacks are fast and </a:t>
            </a:r>
          </a:p>
          <a:p>
            <a:r>
              <a:rPr lang="en-US" sz="2400">
                <a:solidFill>
                  <a:schemeClr val="tx1">
                    <a:lumMod val="75000"/>
                    <a:lumOff val="25000"/>
                  </a:schemeClr>
                </a:solidFill>
              </a:rPr>
              <a:t>practically damaging</a:t>
            </a:r>
          </a:p>
        </p:txBody>
      </p:sp>
      <p:sp>
        <p:nvSpPr>
          <p:cNvPr id="7" name="Freeform 6">
            <a:extLst>
              <a:ext uri="{FF2B5EF4-FFF2-40B4-BE49-F238E27FC236}">
                <a16:creationId xmlns:a16="http://schemas.microsoft.com/office/drawing/2014/main" id="{050E4A2B-C62E-34CF-13AF-ADF68407B481}"/>
              </a:ext>
            </a:extLst>
          </p:cNvPr>
          <p:cNvSpPr/>
          <p:nvPr/>
        </p:nvSpPr>
        <p:spPr>
          <a:xfrm>
            <a:off x="9359900" y="4953000"/>
            <a:ext cx="927274" cy="736600"/>
          </a:xfrm>
          <a:custGeom>
            <a:avLst/>
            <a:gdLst>
              <a:gd name="connsiteX0" fmla="*/ 0 w 927274"/>
              <a:gd name="connsiteY0" fmla="*/ 736600 h 736600"/>
              <a:gd name="connsiteX1" fmla="*/ 774700 w 927274"/>
              <a:gd name="connsiteY1" fmla="*/ 571500 h 736600"/>
              <a:gd name="connsiteX2" fmla="*/ 927100 w 927274"/>
              <a:gd name="connsiteY2" fmla="*/ 0 h 736600"/>
            </a:gdLst>
            <a:ahLst/>
            <a:cxnLst>
              <a:cxn ang="0">
                <a:pos x="connsiteX0" y="connsiteY0"/>
              </a:cxn>
              <a:cxn ang="0">
                <a:pos x="connsiteX1" y="connsiteY1"/>
              </a:cxn>
              <a:cxn ang="0">
                <a:pos x="connsiteX2" y="connsiteY2"/>
              </a:cxn>
            </a:cxnLst>
            <a:rect l="l" t="t" r="r" b="b"/>
            <a:pathLst>
              <a:path w="927274" h="736600">
                <a:moveTo>
                  <a:pt x="0" y="736600"/>
                </a:moveTo>
                <a:cubicBezTo>
                  <a:pt x="310091" y="715433"/>
                  <a:pt x="620183" y="694267"/>
                  <a:pt x="774700" y="571500"/>
                </a:cubicBezTo>
                <a:cubicBezTo>
                  <a:pt x="929217" y="448733"/>
                  <a:pt x="928158" y="224366"/>
                  <a:pt x="927100" y="0"/>
                </a:cubicBezTo>
              </a:path>
            </a:pathLst>
          </a:custGeom>
          <a:noFill/>
          <a:ln w="38100">
            <a:solidFill>
              <a:schemeClr val="tx1">
                <a:lumMod val="75000"/>
                <a:lumOff val="2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2972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A15E9C0-6D3C-A634-3C98-7857BC377E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6356" y="4210472"/>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25E3CAC-02C0-0A1E-13F2-1E9D3F1138BA}"/>
              </a:ext>
            </a:extLst>
          </p:cNvPr>
          <p:cNvSpPr>
            <a:spLocks noGrp="1"/>
          </p:cNvSpPr>
          <p:nvPr>
            <p:ph type="title"/>
          </p:nvPr>
        </p:nvSpPr>
        <p:spPr/>
        <p:txBody>
          <a:bodyPr>
            <a:normAutofit/>
          </a:bodyPr>
          <a:lstStyle/>
          <a:p>
            <a:r>
              <a:rPr lang="en-US" dirty="0"/>
              <a:t>Threat #1: </a:t>
            </a:r>
            <a:r>
              <a:rPr lang="en-US" dirty="0">
                <a:ea typeface="+mj-lt"/>
                <a:cs typeface="+mj-lt"/>
              </a:rPr>
              <a:t>Invisible Salamanders Attack</a:t>
            </a:r>
            <a:r>
              <a:rPr lang="en-US" dirty="0">
                <a:solidFill>
                  <a:schemeClr val="tx1">
                    <a:lumMod val="50000"/>
                    <a:lumOff val="50000"/>
                  </a:schemeClr>
                </a:solidFill>
                <a:ea typeface="+mj-lt"/>
                <a:cs typeface="+mj-lt"/>
              </a:rPr>
              <a:t> [DGRW19]</a:t>
            </a:r>
            <a:endParaRPr lang="en-CA" b="0" dirty="0">
              <a:solidFill>
                <a:schemeClr val="tx1">
                  <a:lumMod val="50000"/>
                  <a:lumOff val="50000"/>
                </a:schemeClr>
              </a:solidFill>
              <a:ea typeface="+mj-lt"/>
              <a:cs typeface="+mj-lt"/>
            </a:endParaRPr>
          </a:p>
        </p:txBody>
      </p:sp>
      <p:pic>
        <p:nvPicPr>
          <p:cNvPr id="1028" name="Picture 4" descr="🧑‍🔬">
            <a:extLst>
              <a:ext uri="{FF2B5EF4-FFF2-40B4-BE49-F238E27FC236}">
                <a16:creationId xmlns:a16="http://schemas.microsoft.com/office/drawing/2014/main" id="{89CC9B98-DF34-7986-7A00-EBFFDBF48D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3261" y="1469331"/>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4DD1C27D-C18D-A37C-FD96-26993AA54511}"/>
              </a:ext>
            </a:extLst>
          </p:cNvPr>
          <p:cNvCxnSpPr>
            <a:cxnSpLocks/>
            <a:stCxn id="30" idx="3"/>
            <a:endCxn id="2050" idx="1"/>
          </p:cNvCxnSpPr>
          <p:nvPr/>
        </p:nvCxnSpPr>
        <p:spPr>
          <a:xfrm flipV="1">
            <a:off x="1953234" y="3302400"/>
            <a:ext cx="2069610" cy="14481"/>
          </a:xfrm>
          <a:prstGeom prst="straightConnector1">
            <a:avLst/>
          </a:prstGeom>
          <a:ln w="57150">
            <a:solidFill>
              <a:schemeClr val="tx2"/>
            </a:solidFill>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1DD5F42F-D6F8-90F7-17C3-4295E60CD391}"/>
              </a:ext>
            </a:extLst>
          </p:cNvPr>
          <p:cNvSpPr txBox="1"/>
          <p:nvPr/>
        </p:nvSpPr>
        <p:spPr>
          <a:xfrm>
            <a:off x="3531096" y="1441242"/>
            <a:ext cx="1290816" cy="400110"/>
          </a:xfrm>
          <a:prstGeom prst="rect">
            <a:avLst/>
          </a:prstGeom>
          <a:noFill/>
        </p:spPr>
        <p:txBody>
          <a:bodyPr wrap="square">
            <a:spAutoFit/>
          </a:bodyPr>
          <a:lstStyle/>
          <a:p>
            <a:pPr algn="ctr"/>
            <a:r>
              <a:rPr lang="en-CA" sz="2000" b="1">
                <a:solidFill>
                  <a:srgbClr val="F66060"/>
                </a:solidFill>
              </a:rPr>
              <a:t>K</a:t>
            </a:r>
            <a:r>
              <a:rPr lang="en-CA" sz="2000" b="1" baseline="-25000">
                <a:solidFill>
                  <a:srgbClr val="F66060"/>
                </a:solidFill>
              </a:rPr>
              <a:t>1</a:t>
            </a:r>
            <a:endParaRPr lang="en-CA" sz="2000">
              <a:solidFill>
                <a:srgbClr val="F66060"/>
              </a:solidFill>
            </a:endParaRPr>
          </a:p>
        </p:txBody>
      </p:sp>
      <p:pic>
        <p:nvPicPr>
          <p:cNvPr id="2050" name="Picture 2">
            <a:extLst>
              <a:ext uri="{FF2B5EF4-FFF2-40B4-BE49-F238E27FC236}">
                <a16:creationId xmlns:a16="http://schemas.microsoft.com/office/drawing/2014/main" id="{2C68B537-3A80-0D0B-71EB-58458475A9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2844" y="2845200"/>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86A1A39C-C926-BF0F-8AE4-5B59402F9E1E}"/>
              </a:ext>
            </a:extLst>
          </p:cNvPr>
          <p:cNvCxnSpPr>
            <a:cxnSpLocks/>
            <a:stCxn id="2050" idx="3"/>
            <a:endCxn id="1028" idx="1"/>
          </p:cNvCxnSpPr>
          <p:nvPr/>
        </p:nvCxnSpPr>
        <p:spPr>
          <a:xfrm flipV="1">
            <a:off x="4937244" y="1926531"/>
            <a:ext cx="1926017" cy="1375869"/>
          </a:xfrm>
          <a:prstGeom prst="straightConnector1">
            <a:avLst/>
          </a:prstGeom>
          <a:ln w="57150">
            <a:solidFill>
              <a:schemeClr val="tx2"/>
            </a:solidFill>
            <a:headEnd type="none"/>
            <a:tailEnd type="triangle"/>
          </a:ln>
        </p:spPr>
        <p:style>
          <a:lnRef idx="3">
            <a:schemeClr val="accent1"/>
          </a:lnRef>
          <a:fillRef idx="0">
            <a:schemeClr val="accent1"/>
          </a:fillRef>
          <a:effectRef idx="2">
            <a:schemeClr val="accent1"/>
          </a:effectRef>
          <a:fontRef idx="minor">
            <a:schemeClr val="tx1"/>
          </a:fontRef>
        </p:style>
      </p:cxnSp>
      <p:sp>
        <p:nvSpPr>
          <p:cNvPr id="28" name="TextBox 27">
            <a:extLst>
              <a:ext uri="{FF2B5EF4-FFF2-40B4-BE49-F238E27FC236}">
                <a16:creationId xmlns:a16="http://schemas.microsoft.com/office/drawing/2014/main" id="{365F3BA6-4721-C53A-F18C-08A732F6564A}"/>
              </a:ext>
            </a:extLst>
          </p:cNvPr>
          <p:cNvSpPr txBox="1"/>
          <p:nvPr/>
        </p:nvSpPr>
        <p:spPr>
          <a:xfrm>
            <a:off x="3531096" y="4742892"/>
            <a:ext cx="1290816" cy="400110"/>
          </a:xfrm>
          <a:prstGeom prst="rect">
            <a:avLst/>
          </a:prstGeom>
          <a:noFill/>
        </p:spPr>
        <p:txBody>
          <a:bodyPr wrap="square">
            <a:spAutoFit/>
          </a:bodyPr>
          <a:lstStyle/>
          <a:p>
            <a:pPr algn="ctr"/>
            <a:r>
              <a:rPr lang="en-CA" sz="2000" b="1">
                <a:solidFill>
                  <a:srgbClr val="F66060"/>
                </a:solidFill>
              </a:rPr>
              <a:t>K</a:t>
            </a:r>
            <a:r>
              <a:rPr lang="en-CA" sz="2000" b="1" baseline="-25000">
                <a:solidFill>
                  <a:srgbClr val="F66060"/>
                </a:solidFill>
              </a:rPr>
              <a:t>2</a:t>
            </a:r>
            <a:endParaRPr lang="en-CA" sz="2000">
              <a:solidFill>
                <a:srgbClr val="F66060"/>
              </a:solidFill>
            </a:endParaRPr>
          </a:p>
        </p:txBody>
      </p:sp>
      <p:pic>
        <p:nvPicPr>
          <p:cNvPr id="30" name="Picture 8" descr="🧑‍💻">
            <a:extLst>
              <a:ext uri="{FF2B5EF4-FFF2-40B4-BE49-F238E27FC236}">
                <a16:creationId xmlns:a16="http://schemas.microsoft.com/office/drawing/2014/main" id="{5C312C51-A73B-DAEA-A0CF-3437CCF2F7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8834" y="2859681"/>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a:extLst>
              <a:ext uri="{FF2B5EF4-FFF2-40B4-BE49-F238E27FC236}">
                <a16:creationId xmlns:a16="http://schemas.microsoft.com/office/drawing/2014/main" id="{7D8451EF-F7BD-43DE-6875-627404AA3BCA}"/>
              </a:ext>
            </a:extLst>
          </p:cNvPr>
          <p:cNvCxnSpPr>
            <a:cxnSpLocks/>
            <a:stCxn id="2050" idx="3"/>
          </p:cNvCxnSpPr>
          <p:nvPr/>
        </p:nvCxnSpPr>
        <p:spPr>
          <a:xfrm>
            <a:off x="4937244" y="3302400"/>
            <a:ext cx="1919731" cy="1369797"/>
          </a:xfrm>
          <a:prstGeom prst="straightConnector1">
            <a:avLst/>
          </a:prstGeom>
          <a:ln w="57150">
            <a:solidFill>
              <a:schemeClr val="tx2"/>
            </a:solidFill>
            <a:tailEnd type="triangle"/>
          </a:ln>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A39E7749-B33E-458D-7F80-BEA048AE0541}"/>
              </a:ext>
            </a:extLst>
          </p:cNvPr>
          <p:cNvSpPr txBox="1"/>
          <p:nvPr/>
        </p:nvSpPr>
        <p:spPr>
          <a:xfrm>
            <a:off x="2426900" y="2916771"/>
            <a:ext cx="1104196" cy="400110"/>
          </a:xfrm>
          <a:prstGeom prst="rect">
            <a:avLst/>
          </a:prstGeom>
          <a:noFill/>
        </p:spPr>
        <p:txBody>
          <a:bodyPr wrap="square">
            <a:spAutoFit/>
          </a:bodyPr>
          <a:lstStyle/>
          <a:p>
            <a:pPr algn="ctr"/>
            <a:r>
              <a:rPr lang="pt-BR" sz="2000" b="1">
                <a:solidFill>
                  <a:srgbClr val="F66060"/>
                </a:solidFill>
              </a:rPr>
              <a:t>C,N,A</a:t>
            </a:r>
            <a:endParaRPr lang="pt-BR" sz="2000">
              <a:solidFill>
                <a:srgbClr val="F66060"/>
              </a:solidFill>
            </a:endParaRPr>
          </a:p>
        </p:txBody>
      </p:sp>
      <p:cxnSp>
        <p:nvCxnSpPr>
          <p:cNvPr id="43" name="Connector: Elbow 42">
            <a:extLst>
              <a:ext uri="{FF2B5EF4-FFF2-40B4-BE49-F238E27FC236}">
                <a16:creationId xmlns:a16="http://schemas.microsoft.com/office/drawing/2014/main" id="{AD22E877-FA1D-22BC-0ADE-C2FD21AED12A}"/>
              </a:ext>
            </a:extLst>
          </p:cNvPr>
          <p:cNvCxnSpPr>
            <a:cxnSpLocks/>
          </p:cNvCxnSpPr>
          <p:nvPr/>
        </p:nvCxnSpPr>
        <p:spPr>
          <a:xfrm rot="16200000" flipH="1">
            <a:off x="3908948" y="1818430"/>
            <a:ext cx="535112" cy="5360941"/>
          </a:xfrm>
          <a:prstGeom prst="bentConnector2">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1EF6931D-BB03-DFFC-0345-847E136826BE}"/>
              </a:ext>
            </a:extLst>
          </p:cNvPr>
          <p:cNvCxnSpPr>
            <a:cxnSpLocks/>
          </p:cNvCxnSpPr>
          <p:nvPr/>
        </p:nvCxnSpPr>
        <p:spPr>
          <a:xfrm rot="5400000" flipH="1" flipV="1">
            <a:off x="3713072" y="-384767"/>
            <a:ext cx="933150" cy="5367227"/>
          </a:xfrm>
          <a:prstGeom prst="bentConnector2">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3078" name="Picture 6">
            <a:extLst>
              <a:ext uri="{FF2B5EF4-FFF2-40B4-BE49-F238E27FC236}">
                <a16:creationId xmlns:a16="http://schemas.microsoft.com/office/drawing/2014/main" id="{49D7F403-100F-22A9-3A64-2AB8CD9DF7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8518090" y="146933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4816420F-0D1F-7962-E61A-2A4153536F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8490596" y="4215957"/>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50">
            <a:extLst>
              <a:ext uri="{FF2B5EF4-FFF2-40B4-BE49-F238E27FC236}">
                <a16:creationId xmlns:a16="http://schemas.microsoft.com/office/drawing/2014/main" id="{31B0B3C8-FA24-FC4D-1DE9-FACDA8085963}"/>
              </a:ext>
            </a:extLst>
          </p:cNvPr>
          <p:cNvCxnSpPr>
            <a:cxnSpLocks/>
            <a:stCxn id="1028" idx="3"/>
            <a:endCxn id="3078" idx="1"/>
          </p:cNvCxnSpPr>
          <p:nvPr/>
        </p:nvCxnSpPr>
        <p:spPr>
          <a:xfrm>
            <a:off x="7777661" y="1926531"/>
            <a:ext cx="740429" cy="0"/>
          </a:xfrm>
          <a:prstGeom prst="straightConnector1">
            <a:avLst/>
          </a:prstGeom>
          <a:ln w="57150">
            <a:solidFill>
              <a:schemeClr val="accent5"/>
            </a:solidFill>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1F65702C-60FF-BAE1-DB56-C4E0DB92BB79}"/>
              </a:ext>
            </a:extLst>
          </p:cNvPr>
          <p:cNvCxnSpPr>
            <a:cxnSpLocks/>
            <a:endCxn id="3080" idx="1"/>
          </p:cNvCxnSpPr>
          <p:nvPr/>
        </p:nvCxnSpPr>
        <p:spPr>
          <a:xfrm>
            <a:off x="7771375" y="4672197"/>
            <a:ext cx="719221" cy="960"/>
          </a:xfrm>
          <a:prstGeom prst="straightConnector1">
            <a:avLst/>
          </a:prstGeom>
          <a:ln w="57150">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33" name="TextBox 32">
            <a:extLst>
              <a:ext uri="{FF2B5EF4-FFF2-40B4-BE49-F238E27FC236}">
                <a16:creationId xmlns:a16="http://schemas.microsoft.com/office/drawing/2014/main" id="{403F7B50-589B-44F8-4E31-8EC3CEE3D681}"/>
              </a:ext>
            </a:extLst>
          </p:cNvPr>
          <p:cNvSpPr txBox="1"/>
          <p:nvPr/>
        </p:nvSpPr>
        <p:spPr>
          <a:xfrm>
            <a:off x="3490252" y="3735627"/>
            <a:ext cx="1979584" cy="369332"/>
          </a:xfrm>
          <a:prstGeom prst="rect">
            <a:avLst/>
          </a:prstGeom>
          <a:noFill/>
        </p:spPr>
        <p:txBody>
          <a:bodyPr wrap="square" rtlCol="0">
            <a:spAutoFit/>
          </a:bodyPr>
          <a:lstStyle/>
          <a:p>
            <a:pPr algn="ctr"/>
            <a:r>
              <a:rPr lang="en-US">
                <a:solidFill>
                  <a:schemeClr val="tx1">
                    <a:lumMod val="75000"/>
                    <a:lumOff val="25000"/>
                  </a:schemeClr>
                </a:solidFill>
              </a:rPr>
              <a:t>Facebook</a:t>
            </a:r>
            <a:endParaRPr lang="en-CA">
              <a:solidFill>
                <a:schemeClr val="tx1">
                  <a:lumMod val="75000"/>
                  <a:lumOff val="25000"/>
                </a:schemeClr>
              </a:solidFill>
            </a:endParaRPr>
          </a:p>
        </p:txBody>
      </p:sp>
      <p:sp>
        <p:nvSpPr>
          <p:cNvPr id="34" name="TextBox 33">
            <a:extLst>
              <a:ext uri="{FF2B5EF4-FFF2-40B4-BE49-F238E27FC236}">
                <a16:creationId xmlns:a16="http://schemas.microsoft.com/office/drawing/2014/main" id="{072DB47D-69B2-B32F-2E57-0D89B690AFC3}"/>
              </a:ext>
            </a:extLst>
          </p:cNvPr>
          <p:cNvSpPr txBox="1"/>
          <p:nvPr/>
        </p:nvSpPr>
        <p:spPr>
          <a:xfrm>
            <a:off x="6450367" y="2361929"/>
            <a:ext cx="1786379" cy="369332"/>
          </a:xfrm>
          <a:prstGeom prst="rect">
            <a:avLst/>
          </a:prstGeom>
          <a:noFill/>
        </p:spPr>
        <p:txBody>
          <a:bodyPr wrap="square" rtlCol="0">
            <a:spAutoFit/>
          </a:bodyPr>
          <a:lstStyle/>
          <a:p>
            <a:pPr algn="ctr"/>
            <a:r>
              <a:rPr lang="en-US">
                <a:solidFill>
                  <a:schemeClr val="tx1">
                    <a:lumMod val="75000"/>
                    <a:lumOff val="25000"/>
                  </a:schemeClr>
                </a:solidFill>
              </a:rPr>
              <a:t>Recipient</a:t>
            </a:r>
            <a:endParaRPr lang="en-CA">
              <a:solidFill>
                <a:schemeClr val="tx1">
                  <a:lumMod val="75000"/>
                  <a:lumOff val="25000"/>
                </a:schemeClr>
              </a:solidFill>
            </a:endParaRPr>
          </a:p>
        </p:txBody>
      </p:sp>
      <p:sp>
        <p:nvSpPr>
          <p:cNvPr id="35" name="TextBox 34">
            <a:extLst>
              <a:ext uri="{FF2B5EF4-FFF2-40B4-BE49-F238E27FC236}">
                <a16:creationId xmlns:a16="http://schemas.microsoft.com/office/drawing/2014/main" id="{0F4CAF86-B56A-72C7-DF4E-DA121629B3E3}"/>
              </a:ext>
            </a:extLst>
          </p:cNvPr>
          <p:cNvSpPr txBox="1"/>
          <p:nvPr/>
        </p:nvSpPr>
        <p:spPr>
          <a:xfrm>
            <a:off x="6450367" y="5081733"/>
            <a:ext cx="1786379" cy="369332"/>
          </a:xfrm>
          <a:prstGeom prst="rect">
            <a:avLst/>
          </a:prstGeom>
          <a:noFill/>
        </p:spPr>
        <p:txBody>
          <a:bodyPr wrap="square" rtlCol="0">
            <a:spAutoFit/>
          </a:bodyPr>
          <a:lstStyle/>
          <a:p>
            <a:pPr algn="ctr"/>
            <a:r>
              <a:rPr lang="en-US">
                <a:solidFill>
                  <a:schemeClr val="tx1">
                    <a:lumMod val="75000"/>
                    <a:lumOff val="25000"/>
                  </a:schemeClr>
                </a:solidFill>
              </a:rPr>
              <a:t>Moderator</a:t>
            </a:r>
            <a:endParaRPr lang="en-CA">
              <a:solidFill>
                <a:schemeClr val="tx1">
                  <a:lumMod val="75000"/>
                  <a:lumOff val="25000"/>
                </a:schemeClr>
              </a:solidFill>
            </a:endParaRPr>
          </a:p>
        </p:txBody>
      </p:sp>
      <p:sp>
        <p:nvSpPr>
          <p:cNvPr id="5" name="TextBox 4">
            <a:extLst>
              <a:ext uri="{FF2B5EF4-FFF2-40B4-BE49-F238E27FC236}">
                <a16:creationId xmlns:a16="http://schemas.microsoft.com/office/drawing/2014/main" id="{527860FD-991F-4D67-2D98-D2EA1F9C630C}"/>
              </a:ext>
            </a:extLst>
          </p:cNvPr>
          <p:cNvSpPr txBox="1"/>
          <p:nvPr/>
        </p:nvSpPr>
        <p:spPr>
          <a:xfrm>
            <a:off x="8286348" y="2382772"/>
            <a:ext cx="1377884" cy="646331"/>
          </a:xfrm>
          <a:prstGeom prst="rect">
            <a:avLst/>
          </a:prstGeom>
          <a:noFill/>
        </p:spPr>
        <p:txBody>
          <a:bodyPr wrap="square" rtlCol="0">
            <a:spAutoFit/>
          </a:bodyPr>
          <a:lstStyle/>
          <a:p>
            <a:pPr algn="ctr"/>
            <a:r>
              <a:rPr lang="en-US">
                <a:solidFill>
                  <a:schemeClr val="tx1">
                    <a:lumMod val="75000"/>
                    <a:lumOff val="25000"/>
                  </a:schemeClr>
                </a:solidFill>
              </a:rPr>
              <a:t>Abusive Image</a:t>
            </a:r>
            <a:endParaRPr lang="en-CA">
              <a:solidFill>
                <a:schemeClr val="tx1">
                  <a:lumMod val="75000"/>
                  <a:lumOff val="25000"/>
                </a:schemeClr>
              </a:solidFill>
            </a:endParaRPr>
          </a:p>
        </p:txBody>
      </p:sp>
      <p:sp>
        <p:nvSpPr>
          <p:cNvPr id="6" name="TextBox 5">
            <a:extLst>
              <a:ext uri="{FF2B5EF4-FFF2-40B4-BE49-F238E27FC236}">
                <a16:creationId xmlns:a16="http://schemas.microsoft.com/office/drawing/2014/main" id="{6ECDB79A-6E33-ADB2-0F2D-49E8BF0D7A9E}"/>
              </a:ext>
            </a:extLst>
          </p:cNvPr>
          <p:cNvSpPr txBox="1"/>
          <p:nvPr/>
        </p:nvSpPr>
        <p:spPr>
          <a:xfrm>
            <a:off x="8189785" y="5082419"/>
            <a:ext cx="1516021" cy="369332"/>
          </a:xfrm>
          <a:prstGeom prst="rect">
            <a:avLst/>
          </a:prstGeom>
          <a:noFill/>
        </p:spPr>
        <p:txBody>
          <a:bodyPr wrap="square" rtlCol="0">
            <a:spAutoFit/>
          </a:bodyPr>
          <a:lstStyle/>
          <a:p>
            <a:pPr algn="ctr"/>
            <a:r>
              <a:rPr lang="en-US">
                <a:solidFill>
                  <a:schemeClr val="tx1">
                    <a:lumMod val="75000"/>
                    <a:lumOff val="25000"/>
                  </a:schemeClr>
                </a:solidFill>
              </a:rPr>
              <a:t>Benign Image</a:t>
            </a:r>
            <a:endParaRPr lang="en-CA">
              <a:solidFill>
                <a:schemeClr val="tx1">
                  <a:lumMod val="75000"/>
                  <a:lumOff val="25000"/>
                </a:schemeClr>
              </a:solidFill>
            </a:endParaRPr>
          </a:p>
        </p:txBody>
      </p:sp>
      <p:sp>
        <p:nvSpPr>
          <p:cNvPr id="16" name="Arrow: Right 15">
            <a:extLst>
              <a:ext uri="{FF2B5EF4-FFF2-40B4-BE49-F238E27FC236}">
                <a16:creationId xmlns:a16="http://schemas.microsoft.com/office/drawing/2014/main" id="{8A1AAF37-E40C-A3AD-E8B8-69747D87849B}"/>
              </a:ext>
            </a:extLst>
          </p:cNvPr>
          <p:cNvSpPr/>
          <p:nvPr/>
        </p:nvSpPr>
        <p:spPr>
          <a:xfrm rot="5400000">
            <a:off x="6598463" y="3087364"/>
            <a:ext cx="1431422" cy="719222"/>
          </a:xfrm>
          <a:prstGeom prst="rightArrow">
            <a:avLst/>
          </a:prstGeom>
          <a:solidFill>
            <a:srgbClr val="F6606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t>Report</a:t>
            </a:r>
            <a:endParaRPr lang="en-CA"/>
          </a:p>
        </p:txBody>
      </p:sp>
      <p:sp>
        <p:nvSpPr>
          <p:cNvPr id="8" name="Slide Number Placeholder 7">
            <a:extLst>
              <a:ext uri="{FF2B5EF4-FFF2-40B4-BE49-F238E27FC236}">
                <a16:creationId xmlns:a16="http://schemas.microsoft.com/office/drawing/2014/main" id="{65AAC0A4-8EC0-DB54-AD5F-B03B02070224}"/>
              </a:ext>
            </a:extLst>
          </p:cNvPr>
          <p:cNvSpPr>
            <a:spLocks noGrp="1"/>
          </p:cNvSpPr>
          <p:nvPr>
            <p:ph type="sldNum" sz="quarter" idx="12"/>
          </p:nvPr>
        </p:nvSpPr>
        <p:spPr>
          <a:xfrm>
            <a:off x="9019581" y="6333613"/>
            <a:ext cx="2743200" cy="365125"/>
          </a:xfrm>
        </p:spPr>
        <p:txBody>
          <a:bodyPr/>
          <a:lstStyle/>
          <a:p>
            <a:fld id="{6D0B039C-C501-4130-90A9-BBE01EFE398C}" type="slidenum">
              <a:rPr lang="en-CA" smtClean="0"/>
              <a:t>7</a:t>
            </a:fld>
            <a:endParaRPr lang="en-CA"/>
          </a:p>
        </p:txBody>
      </p:sp>
      <p:sp>
        <p:nvSpPr>
          <p:cNvPr id="10" name="Rectangle 9">
            <a:extLst>
              <a:ext uri="{FF2B5EF4-FFF2-40B4-BE49-F238E27FC236}">
                <a16:creationId xmlns:a16="http://schemas.microsoft.com/office/drawing/2014/main" id="{949D327E-BD10-27EA-B8E0-1E21F00E2F44}"/>
              </a:ext>
            </a:extLst>
          </p:cNvPr>
          <p:cNvSpPr/>
          <p:nvPr/>
        </p:nvSpPr>
        <p:spPr>
          <a:xfrm>
            <a:off x="838199" y="5502150"/>
            <a:ext cx="8102601" cy="112712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lIns="182880" tIns="182880" rIns="182880" bIns="182880" rtlCol="0" anchor="ctr" anchorCtr="0"/>
          <a:lstStyle/>
          <a:p>
            <a:r>
              <a:rPr lang="en-US" sz="2400">
                <a:solidFill>
                  <a:schemeClr val="tx1">
                    <a:lumMod val="75000"/>
                    <a:lumOff val="25000"/>
                  </a:schemeClr>
                </a:solidFill>
              </a:rPr>
              <a:t>Multi-recipient integrity vulnerabilities also found in </a:t>
            </a:r>
          </a:p>
          <a:p>
            <a:pPr marL="342900" indent="-342900">
              <a:buFont typeface="Arial" panose="020B0604020202020204" pitchFamily="34" charset="0"/>
              <a:buChar char="•"/>
            </a:pPr>
            <a:r>
              <a:rPr lang="en-US" sz="2400">
                <a:solidFill>
                  <a:schemeClr val="tx1">
                    <a:lumMod val="75000"/>
                    <a:lumOff val="25000"/>
                  </a:schemeClr>
                </a:solidFill>
              </a:rPr>
              <a:t>AWS Encryption SDK</a:t>
            </a:r>
          </a:p>
          <a:p>
            <a:pPr marL="342900" indent="-342900">
              <a:buFont typeface="Arial" panose="020B0604020202020204" pitchFamily="34" charset="0"/>
              <a:buChar char="•"/>
            </a:pPr>
            <a:r>
              <a:rPr lang="en-US" sz="2400">
                <a:solidFill>
                  <a:schemeClr val="tx1">
                    <a:lumMod val="75000"/>
                    <a:lumOff val="25000"/>
                  </a:schemeClr>
                </a:solidFill>
              </a:rPr>
              <a:t>pre-release product reviewed at Google      	</a:t>
            </a:r>
            <a:endParaRPr lang="en-CA" sz="2000">
              <a:solidFill>
                <a:schemeClr val="tx1">
                  <a:lumMod val="75000"/>
                  <a:lumOff val="25000"/>
                </a:schemeClr>
              </a:solidFill>
            </a:endParaRPr>
          </a:p>
        </p:txBody>
      </p:sp>
      <p:pic>
        <p:nvPicPr>
          <p:cNvPr id="15" name="Picture 14">
            <a:extLst>
              <a:ext uri="{FF2B5EF4-FFF2-40B4-BE49-F238E27FC236}">
                <a16:creationId xmlns:a16="http://schemas.microsoft.com/office/drawing/2014/main" id="{20821012-201F-729D-69D2-C504301C703A}"/>
              </a:ext>
            </a:extLst>
          </p:cNvPr>
          <p:cNvPicPr>
            <a:picLocks noChangeAspect="1"/>
          </p:cNvPicPr>
          <p:nvPr/>
        </p:nvPicPr>
        <p:blipFill>
          <a:blip r:embed="rId10"/>
          <a:stretch>
            <a:fillRect/>
          </a:stretch>
        </p:blipFill>
        <p:spPr>
          <a:xfrm>
            <a:off x="9819010" y="917871"/>
            <a:ext cx="1548422" cy="1828800"/>
          </a:xfrm>
          <a:prstGeom prst="rect">
            <a:avLst/>
          </a:prstGeom>
        </p:spPr>
      </p:pic>
      <p:pic>
        <p:nvPicPr>
          <p:cNvPr id="19" name="Picture 18">
            <a:extLst>
              <a:ext uri="{FF2B5EF4-FFF2-40B4-BE49-F238E27FC236}">
                <a16:creationId xmlns:a16="http://schemas.microsoft.com/office/drawing/2014/main" id="{17DDED9A-5283-6149-74EE-6A813E59F19C}"/>
              </a:ext>
            </a:extLst>
          </p:cNvPr>
          <p:cNvPicPr>
            <a:picLocks noChangeAspect="1"/>
          </p:cNvPicPr>
          <p:nvPr/>
        </p:nvPicPr>
        <p:blipFill>
          <a:blip r:embed="rId11"/>
          <a:stretch>
            <a:fillRect/>
          </a:stretch>
        </p:blipFill>
        <p:spPr>
          <a:xfrm>
            <a:off x="9819010" y="4056035"/>
            <a:ext cx="1545336" cy="1420843"/>
          </a:xfrm>
          <a:prstGeom prst="rect">
            <a:avLst/>
          </a:prstGeom>
        </p:spPr>
      </p:pic>
      <p:sp>
        <p:nvSpPr>
          <p:cNvPr id="20" name="TextBox 19">
            <a:extLst>
              <a:ext uri="{FF2B5EF4-FFF2-40B4-BE49-F238E27FC236}">
                <a16:creationId xmlns:a16="http://schemas.microsoft.com/office/drawing/2014/main" id="{6564A44F-BFE0-9F2D-E9CE-AD1D0BBC5DDF}"/>
              </a:ext>
            </a:extLst>
          </p:cNvPr>
          <p:cNvSpPr txBox="1"/>
          <p:nvPr/>
        </p:nvSpPr>
        <p:spPr>
          <a:xfrm>
            <a:off x="5624951" y="2640165"/>
            <a:ext cx="819129" cy="400110"/>
          </a:xfrm>
          <a:prstGeom prst="rect">
            <a:avLst/>
          </a:prstGeom>
          <a:noFill/>
        </p:spPr>
        <p:txBody>
          <a:bodyPr wrap="square">
            <a:spAutoFit/>
          </a:bodyPr>
          <a:lstStyle/>
          <a:p>
            <a:pPr algn="ctr" rtl="0">
              <a:spcBef>
                <a:spcPts val="0"/>
              </a:spcBef>
              <a:spcAft>
                <a:spcPts val="0"/>
              </a:spcAft>
            </a:pPr>
            <a:r>
              <a:rPr lang="pt-BR" sz="2000" b="1" i="0" u="none" strike="noStrike">
                <a:solidFill>
                  <a:srgbClr val="F66060"/>
                </a:solidFill>
                <a:effectLst/>
              </a:rPr>
              <a:t>C,N,A</a:t>
            </a:r>
            <a:endParaRPr lang="pt-BR" sz="2000">
              <a:solidFill>
                <a:srgbClr val="F66060"/>
              </a:solidFill>
              <a:effectLst/>
            </a:endParaRPr>
          </a:p>
        </p:txBody>
      </p:sp>
      <p:sp>
        <p:nvSpPr>
          <p:cNvPr id="21" name="TextBox 20">
            <a:extLst>
              <a:ext uri="{FF2B5EF4-FFF2-40B4-BE49-F238E27FC236}">
                <a16:creationId xmlns:a16="http://schemas.microsoft.com/office/drawing/2014/main" id="{77094D81-2DF4-619B-1456-9D6844B1424F}"/>
              </a:ext>
            </a:extLst>
          </p:cNvPr>
          <p:cNvSpPr txBox="1"/>
          <p:nvPr/>
        </p:nvSpPr>
        <p:spPr>
          <a:xfrm>
            <a:off x="5633712" y="3556381"/>
            <a:ext cx="810367" cy="400110"/>
          </a:xfrm>
          <a:prstGeom prst="rect">
            <a:avLst/>
          </a:prstGeom>
          <a:noFill/>
        </p:spPr>
        <p:txBody>
          <a:bodyPr wrap="square">
            <a:spAutoFit/>
          </a:bodyPr>
          <a:lstStyle/>
          <a:p>
            <a:pPr algn="ctr" rtl="0">
              <a:spcBef>
                <a:spcPts val="0"/>
              </a:spcBef>
              <a:spcAft>
                <a:spcPts val="0"/>
              </a:spcAft>
            </a:pPr>
            <a:r>
              <a:rPr lang="pt-BR" sz="2000" b="1" i="0" u="none" strike="noStrike">
                <a:solidFill>
                  <a:srgbClr val="F66060"/>
                </a:solidFill>
                <a:effectLst/>
              </a:rPr>
              <a:t>C,N,A</a:t>
            </a:r>
            <a:endParaRPr lang="pt-BR" sz="2000">
              <a:solidFill>
                <a:srgbClr val="F66060"/>
              </a:solidFill>
              <a:effectLst/>
            </a:endParaRPr>
          </a:p>
        </p:txBody>
      </p:sp>
      <p:sp>
        <p:nvSpPr>
          <p:cNvPr id="7" name="TextBox 6">
            <a:extLst>
              <a:ext uri="{FF2B5EF4-FFF2-40B4-BE49-F238E27FC236}">
                <a16:creationId xmlns:a16="http://schemas.microsoft.com/office/drawing/2014/main" id="{6DB78317-A438-35A1-D14F-7356A680D957}"/>
              </a:ext>
            </a:extLst>
          </p:cNvPr>
          <p:cNvSpPr txBox="1"/>
          <p:nvPr/>
        </p:nvSpPr>
        <p:spPr>
          <a:xfrm>
            <a:off x="7332671" y="6190001"/>
            <a:ext cx="1677322" cy="461665"/>
          </a:xfrm>
          <a:prstGeom prst="rect">
            <a:avLst/>
          </a:prstGeom>
          <a:noFill/>
        </p:spPr>
        <p:txBody>
          <a:bodyPr wrap="square" rtlCol="0">
            <a:spAutoFit/>
          </a:bodyPr>
          <a:lstStyle/>
          <a:p>
            <a:r>
              <a:rPr lang="en-CA" sz="2400">
                <a:solidFill>
                  <a:schemeClr val="bg1">
                    <a:lumMod val="50000"/>
                  </a:schemeClr>
                </a:solidFill>
              </a:rPr>
              <a:t>[</a:t>
            </a:r>
            <a:r>
              <a:rPr lang="en-US" sz="2400">
                <a:solidFill>
                  <a:schemeClr val="bg1">
                    <a:lumMod val="50000"/>
                  </a:schemeClr>
                </a:solidFill>
              </a:rPr>
              <a:t>ADGKLS20]</a:t>
            </a:r>
            <a:endParaRPr lang="en-CA" sz="2000">
              <a:solidFill>
                <a:schemeClr val="tx1">
                  <a:lumMod val="75000"/>
                  <a:lumOff val="25000"/>
                </a:schemeClr>
              </a:solidFill>
            </a:endParaRPr>
          </a:p>
        </p:txBody>
      </p:sp>
      <p:pic>
        <p:nvPicPr>
          <p:cNvPr id="11" name="Picture 10">
            <a:extLst>
              <a:ext uri="{FF2B5EF4-FFF2-40B4-BE49-F238E27FC236}">
                <a16:creationId xmlns:a16="http://schemas.microsoft.com/office/drawing/2014/main" id="{63828509-B900-D7E2-4435-D7C5DAE480D2}"/>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296661" y="5698140"/>
            <a:ext cx="735142" cy="735142"/>
          </a:xfrm>
          <a:prstGeom prst="rect">
            <a:avLst/>
          </a:prstGeom>
        </p:spPr>
      </p:pic>
      <p:sp>
        <p:nvSpPr>
          <p:cNvPr id="12" name="TextBox 11">
            <a:extLst>
              <a:ext uri="{FF2B5EF4-FFF2-40B4-BE49-F238E27FC236}">
                <a16:creationId xmlns:a16="http://schemas.microsoft.com/office/drawing/2014/main" id="{69832AAE-E67C-E6F0-4278-AE905DD7DB1F}"/>
              </a:ext>
            </a:extLst>
          </p:cNvPr>
          <p:cNvSpPr txBox="1"/>
          <p:nvPr/>
        </p:nvSpPr>
        <p:spPr>
          <a:xfrm>
            <a:off x="550776" y="3779067"/>
            <a:ext cx="1932012" cy="369332"/>
          </a:xfrm>
          <a:prstGeom prst="rect">
            <a:avLst/>
          </a:prstGeom>
          <a:noFill/>
        </p:spPr>
        <p:txBody>
          <a:bodyPr wrap="square" rtlCol="0">
            <a:spAutoFit/>
          </a:bodyPr>
          <a:lstStyle/>
          <a:p>
            <a:pPr algn="ctr"/>
            <a:r>
              <a:rPr lang="en-US" b="1" dirty="0">
                <a:solidFill>
                  <a:srgbClr val="F66060"/>
                </a:solidFill>
              </a:rPr>
              <a:t>Malicious Sender</a:t>
            </a:r>
            <a:endParaRPr lang="en-CA" b="1" dirty="0">
              <a:solidFill>
                <a:srgbClr val="F66060"/>
              </a:solidFill>
            </a:endParaRPr>
          </a:p>
        </p:txBody>
      </p:sp>
    </p:spTree>
    <p:custDataLst>
      <p:tags r:id="rId1"/>
    </p:custDataLst>
    <p:extLst>
      <p:ext uri="{BB962C8B-B14F-4D97-AF65-F5344CB8AC3E}">
        <p14:creationId xmlns:p14="http://schemas.microsoft.com/office/powerpoint/2010/main" val="285959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7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8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8" grpId="0"/>
      <p:bldP spid="37" grpId="0"/>
      <p:bldP spid="5" grpId="0"/>
      <p:bldP spid="6" grpId="0"/>
      <p:bldP spid="16" grpId="0" animBg="1"/>
      <p:bldP spid="10" grpId="0" animBg="1"/>
      <p:bldP spid="20" grpId="0"/>
      <p:bldP spid="21"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E3CAC-02C0-0A1E-13F2-1E9D3F1138BA}"/>
              </a:ext>
            </a:extLst>
          </p:cNvPr>
          <p:cNvSpPr>
            <a:spLocks noGrp="1"/>
          </p:cNvSpPr>
          <p:nvPr>
            <p:ph type="title"/>
          </p:nvPr>
        </p:nvSpPr>
        <p:spPr/>
        <p:txBody>
          <a:bodyPr>
            <a:normAutofit/>
          </a:bodyPr>
          <a:lstStyle/>
          <a:p>
            <a:r>
              <a:rPr lang="en-US"/>
              <a:t>Threat #2: Partitioning oracle attacks</a:t>
            </a:r>
            <a:r>
              <a:rPr lang="en-US">
                <a:solidFill>
                  <a:schemeClr val="tx1">
                    <a:lumMod val="50000"/>
                    <a:lumOff val="50000"/>
                  </a:schemeClr>
                </a:solidFill>
              </a:rPr>
              <a:t> [LGR20]</a:t>
            </a:r>
            <a:endParaRPr lang="en-CA" sz="3200" b="1">
              <a:solidFill>
                <a:schemeClr val="tx1">
                  <a:lumMod val="50000"/>
                  <a:lumOff val="50000"/>
                </a:schemeClr>
              </a:solidFill>
            </a:endParaRPr>
          </a:p>
        </p:txBody>
      </p:sp>
      <p:pic>
        <p:nvPicPr>
          <p:cNvPr id="1028" name="Picture 4">
            <a:extLst>
              <a:ext uri="{FF2B5EF4-FFF2-40B4-BE49-F238E27FC236}">
                <a16:creationId xmlns:a16="http://schemas.microsoft.com/office/drawing/2014/main" id="{89CC9B98-DF34-7986-7A00-EBFFDBF48D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663" y="287515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
            <a:extLst>
              <a:ext uri="{FF2B5EF4-FFF2-40B4-BE49-F238E27FC236}">
                <a16:creationId xmlns:a16="http://schemas.microsoft.com/office/drawing/2014/main" id="{5C312C51-A73B-DAEA-A0CF-3437CCF2F7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834" y="2859681"/>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DEBE327-5FD7-D3BF-6070-1F76141362C1}"/>
              </a:ext>
            </a:extLst>
          </p:cNvPr>
          <p:cNvSpPr txBox="1"/>
          <p:nvPr/>
        </p:nvSpPr>
        <p:spPr>
          <a:xfrm>
            <a:off x="602844" y="3767753"/>
            <a:ext cx="1786379" cy="369332"/>
          </a:xfrm>
          <a:prstGeom prst="rect">
            <a:avLst/>
          </a:prstGeom>
          <a:noFill/>
        </p:spPr>
        <p:txBody>
          <a:bodyPr wrap="square" rtlCol="0">
            <a:spAutoFit/>
          </a:bodyPr>
          <a:lstStyle/>
          <a:p>
            <a:pPr algn="ctr"/>
            <a:r>
              <a:rPr lang="en-US">
                <a:solidFill>
                  <a:schemeClr val="tx1">
                    <a:lumMod val="75000"/>
                    <a:lumOff val="25000"/>
                  </a:schemeClr>
                </a:solidFill>
              </a:rPr>
              <a:t>Malicious Client</a:t>
            </a:r>
            <a:endParaRPr lang="en-CA">
              <a:solidFill>
                <a:schemeClr val="tx1">
                  <a:lumMod val="75000"/>
                  <a:lumOff val="25000"/>
                </a:schemeClr>
              </a:solidFill>
            </a:endParaRPr>
          </a:p>
        </p:txBody>
      </p:sp>
      <p:sp>
        <p:nvSpPr>
          <p:cNvPr id="34" name="TextBox 33">
            <a:extLst>
              <a:ext uri="{FF2B5EF4-FFF2-40B4-BE49-F238E27FC236}">
                <a16:creationId xmlns:a16="http://schemas.microsoft.com/office/drawing/2014/main" id="{072DB47D-69B2-B32F-2E57-0D89B690AFC3}"/>
              </a:ext>
            </a:extLst>
          </p:cNvPr>
          <p:cNvSpPr txBox="1"/>
          <p:nvPr/>
        </p:nvSpPr>
        <p:spPr>
          <a:xfrm>
            <a:off x="7329769" y="3767753"/>
            <a:ext cx="1786379" cy="369332"/>
          </a:xfrm>
          <a:prstGeom prst="rect">
            <a:avLst/>
          </a:prstGeom>
          <a:noFill/>
        </p:spPr>
        <p:txBody>
          <a:bodyPr wrap="square" rtlCol="0">
            <a:spAutoFit/>
          </a:bodyPr>
          <a:lstStyle/>
          <a:p>
            <a:pPr algn="ctr"/>
            <a:r>
              <a:rPr lang="en-US">
                <a:solidFill>
                  <a:schemeClr val="tx1">
                    <a:lumMod val="75000"/>
                    <a:lumOff val="25000"/>
                  </a:schemeClr>
                </a:solidFill>
              </a:rPr>
              <a:t>Server</a:t>
            </a:r>
            <a:endParaRPr lang="en-CA">
              <a:solidFill>
                <a:schemeClr val="tx1">
                  <a:lumMod val="75000"/>
                  <a:lumOff val="25000"/>
                </a:schemeClr>
              </a:solidFill>
            </a:endParaRPr>
          </a:p>
        </p:txBody>
      </p:sp>
      <p:sp>
        <p:nvSpPr>
          <p:cNvPr id="21" name="TextBox 20">
            <a:extLst>
              <a:ext uri="{FF2B5EF4-FFF2-40B4-BE49-F238E27FC236}">
                <a16:creationId xmlns:a16="http://schemas.microsoft.com/office/drawing/2014/main" id="{A09B6F0D-774D-3806-0B57-9087946E6EF4}"/>
              </a:ext>
            </a:extLst>
          </p:cNvPr>
          <p:cNvSpPr txBox="1"/>
          <p:nvPr/>
        </p:nvSpPr>
        <p:spPr>
          <a:xfrm>
            <a:off x="7542534" y="2015975"/>
            <a:ext cx="1314658" cy="400110"/>
          </a:xfrm>
          <a:prstGeom prst="rect">
            <a:avLst/>
          </a:prstGeom>
          <a:noFill/>
        </p:spPr>
        <p:txBody>
          <a:bodyPr wrap="square">
            <a:spAutoFit/>
          </a:bodyPr>
          <a:lstStyle/>
          <a:p>
            <a:pPr algn="ctr" rtl="0">
              <a:spcBef>
                <a:spcPts val="0"/>
              </a:spcBef>
              <a:spcAft>
                <a:spcPts val="0"/>
              </a:spcAft>
            </a:pPr>
            <a:r>
              <a:rPr lang="en-CA" sz="2000" b="1" i="0" u="none" strike="noStrike">
                <a:solidFill>
                  <a:schemeClr val="accent4"/>
                </a:solidFill>
                <a:effectLst/>
              </a:rPr>
              <a:t>password</a:t>
            </a:r>
            <a:endParaRPr lang="en-CA" sz="2000">
              <a:solidFill>
                <a:schemeClr val="accent4"/>
              </a:solidFill>
              <a:effectLst/>
            </a:endParaRPr>
          </a:p>
        </p:txBody>
      </p:sp>
      <p:cxnSp>
        <p:nvCxnSpPr>
          <p:cNvPr id="22" name="Straight Arrow Connector 21">
            <a:extLst>
              <a:ext uri="{FF2B5EF4-FFF2-40B4-BE49-F238E27FC236}">
                <a16:creationId xmlns:a16="http://schemas.microsoft.com/office/drawing/2014/main" id="{6B7D6953-8001-AAB7-FD10-D95EFABF3E36}"/>
              </a:ext>
            </a:extLst>
          </p:cNvPr>
          <p:cNvCxnSpPr>
            <a:cxnSpLocks/>
          </p:cNvCxnSpPr>
          <p:nvPr/>
        </p:nvCxnSpPr>
        <p:spPr>
          <a:xfrm>
            <a:off x="8199863" y="2390685"/>
            <a:ext cx="0" cy="4590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7" name="Speech Bubble: Rectangle with Corners Rounded 46">
            <a:extLst>
              <a:ext uri="{FF2B5EF4-FFF2-40B4-BE49-F238E27FC236}">
                <a16:creationId xmlns:a16="http://schemas.microsoft.com/office/drawing/2014/main" id="{EC9EEE60-389F-04B3-6E02-05286EE8B36C}"/>
              </a:ext>
            </a:extLst>
          </p:cNvPr>
          <p:cNvSpPr/>
          <p:nvPr/>
        </p:nvSpPr>
        <p:spPr>
          <a:xfrm>
            <a:off x="8857192" y="1368339"/>
            <a:ext cx="2837876" cy="647636"/>
          </a:xfrm>
          <a:prstGeom prst="wedgeRoundRectCallout">
            <a:avLst>
              <a:gd name="adj1" fmla="val -58839"/>
              <a:gd name="adj2" fmla="val 50500"/>
              <a:gd name="adj3" fmla="val 16667"/>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solidFill>
                  <a:schemeClr val="tx1">
                    <a:lumMod val="75000"/>
                    <a:lumOff val="25000"/>
                  </a:schemeClr>
                </a:solidFill>
              </a:rPr>
              <a:t>Server uses password to decrypt ciphertexts</a:t>
            </a:r>
            <a:endParaRPr lang="en-CA">
              <a:solidFill>
                <a:schemeClr val="tx1">
                  <a:lumMod val="75000"/>
                  <a:lumOff val="25000"/>
                </a:schemeClr>
              </a:solidFill>
            </a:endParaRPr>
          </a:p>
        </p:txBody>
      </p:sp>
      <p:sp>
        <p:nvSpPr>
          <p:cNvPr id="48" name="Speech Bubble: Rectangle with Corners Rounded 47">
            <a:extLst>
              <a:ext uri="{FF2B5EF4-FFF2-40B4-BE49-F238E27FC236}">
                <a16:creationId xmlns:a16="http://schemas.microsoft.com/office/drawing/2014/main" id="{686EC443-8398-E68F-7A02-710A1AF009EB}"/>
              </a:ext>
            </a:extLst>
          </p:cNvPr>
          <p:cNvSpPr/>
          <p:nvPr/>
        </p:nvSpPr>
        <p:spPr>
          <a:xfrm>
            <a:off x="990600" y="1686864"/>
            <a:ext cx="4145603" cy="747873"/>
          </a:xfrm>
          <a:prstGeom prst="wedgeRoundRectCallout">
            <a:avLst>
              <a:gd name="adj1" fmla="val 37001"/>
              <a:gd name="adj2" fmla="val 99474"/>
              <a:gd name="adj3" fmla="val 16667"/>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a:solidFill>
                  <a:schemeClr val="tx1">
                    <a:lumMod val="75000"/>
                    <a:lumOff val="25000"/>
                  </a:schemeClr>
                </a:solidFill>
              </a:rPr>
              <a:t>Malicious client wants to guess the password by sending ciphertexts</a:t>
            </a:r>
            <a:endParaRPr lang="en-CA">
              <a:solidFill>
                <a:schemeClr val="tx1">
                  <a:lumMod val="75000"/>
                  <a:lumOff val="25000"/>
                </a:schemeClr>
              </a:solidFill>
            </a:endParaRPr>
          </a:p>
        </p:txBody>
      </p:sp>
      <p:sp>
        <p:nvSpPr>
          <p:cNvPr id="53" name="Rectangle: Rounded Corners 52">
            <a:extLst>
              <a:ext uri="{FF2B5EF4-FFF2-40B4-BE49-F238E27FC236}">
                <a16:creationId xmlns:a16="http://schemas.microsoft.com/office/drawing/2014/main" id="{80E683CB-410B-0852-0651-8C54E9E74AAE}"/>
              </a:ext>
            </a:extLst>
          </p:cNvPr>
          <p:cNvSpPr/>
          <p:nvPr/>
        </p:nvSpPr>
        <p:spPr>
          <a:xfrm>
            <a:off x="406520" y="5305097"/>
            <a:ext cx="5029903" cy="578882"/>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r>
              <a:rPr lang="en-US" sz="2000" b="1">
                <a:solidFill>
                  <a:schemeClr val="tx1">
                    <a:lumMod val="75000"/>
                    <a:lumOff val="25000"/>
                  </a:schemeClr>
                </a:solidFill>
              </a:rPr>
              <a:t>Security expected:</a:t>
            </a:r>
            <a:r>
              <a:rPr lang="en-US" sz="2000">
                <a:solidFill>
                  <a:schemeClr val="tx1">
                    <a:lumMod val="75000"/>
                    <a:lumOff val="25000"/>
                  </a:schemeClr>
                </a:solidFill>
              </a:rPr>
              <a:t> one ciphertext = one guess</a:t>
            </a:r>
            <a:endParaRPr lang="en-CA" sz="2000">
              <a:solidFill>
                <a:schemeClr val="tx1">
                  <a:lumMod val="75000"/>
                  <a:lumOff val="25000"/>
                </a:schemeClr>
              </a:solidFill>
            </a:endParaRPr>
          </a:p>
        </p:txBody>
      </p:sp>
      <p:sp>
        <p:nvSpPr>
          <p:cNvPr id="55" name="Rectangle: Rounded Corners 54">
            <a:extLst>
              <a:ext uri="{FF2B5EF4-FFF2-40B4-BE49-F238E27FC236}">
                <a16:creationId xmlns:a16="http://schemas.microsoft.com/office/drawing/2014/main" id="{72541496-8E4A-A7BB-E031-D652FA4CDB78}"/>
              </a:ext>
            </a:extLst>
          </p:cNvPr>
          <p:cNvSpPr/>
          <p:nvPr/>
        </p:nvSpPr>
        <p:spPr>
          <a:xfrm>
            <a:off x="5472808" y="5300348"/>
            <a:ext cx="5116933" cy="583630"/>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r>
              <a:rPr lang="en-US" sz="2000" b="1">
                <a:solidFill>
                  <a:schemeClr val="tx1">
                    <a:lumMod val="75000"/>
                    <a:lumOff val="25000"/>
                  </a:schemeClr>
                </a:solidFill>
              </a:rPr>
              <a:t>Previous slide:</a:t>
            </a:r>
            <a:r>
              <a:rPr lang="en-US" sz="2000">
                <a:solidFill>
                  <a:schemeClr val="tx1">
                    <a:lumMod val="75000"/>
                    <a:lumOff val="25000"/>
                  </a:schemeClr>
                </a:solidFill>
              </a:rPr>
              <a:t> one ciphertext = </a:t>
            </a:r>
            <a:r>
              <a:rPr lang="en-US" sz="2000" b="1" i="1">
                <a:solidFill>
                  <a:schemeClr val="tx1">
                    <a:lumMod val="75000"/>
                    <a:lumOff val="25000"/>
                  </a:schemeClr>
                </a:solidFill>
              </a:rPr>
              <a:t>two</a:t>
            </a:r>
            <a:r>
              <a:rPr lang="en-US" sz="2000">
                <a:solidFill>
                  <a:schemeClr val="tx1">
                    <a:lumMod val="75000"/>
                    <a:lumOff val="25000"/>
                  </a:schemeClr>
                </a:solidFill>
              </a:rPr>
              <a:t> guesses</a:t>
            </a:r>
            <a:endParaRPr lang="en-CA" sz="2000">
              <a:solidFill>
                <a:schemeClr val="tx1">
                  <a:lumMod val="75000"/>
                  <a:lumOff val="25000"/>
                </a:schemeClr>
              </a:solidFill>
            </a:endParaRPr>
          </a:p>
        </p:txBody>
      </p:sp>
      <p:sp>
        <p:nvSpPr>
          <p:cNvPr id="60" name="TextBox 59">
            <a:extLst>
              <a:ext uri="{FF2B5EF4-FFF2-40B4-BE49-F238E27FC236}">
                <a16:creationId xmlns:a16="http://schemas.microsoft.com/office/drawing/2014/main" id="{10F6D7A5-5430-D012-241D-EF4226574E99}"/>
              </a:ext>
            </a:extLst>
          </p:cNvPr>
          <p:cNvSpPr txBox="1"/>
          <p:nvPr/>
        </p:nvSpPr>
        <p:spPr>
          <a:xfrm>
            <a:off x="4145607" y="2675731"/>
            <a:ext cx="1290816" cy="400110"/>
          </a:xfrm>
          <a:prstGeom prst="rect">
            <a:avLst/>
          </a:prstGeom>
          <a:noFill/>
        </p:spPr>
        <p:txBody>
          <a:bodyPr wrap="square">
            <a:spAutoFit/>
          </a:bodyPr>
          <a:lstStyle/>
          <a:p>
            <a:pPr algn="ctr" rtl="0">
              <a:spcBef>
                <a:spcPts val="0"/>
              </a:spcBef>
              <a:spcAft>
                <a:spcPts val="0"/>
              </a:spcAft>
            </a:pPr>
            <a:r>
              <a:rPr lang="en-CA" sz="2000" b="1" i="0" u="none" strike="noStrike">
                <a:solidFill>
                  <a:srgbClr val="F66060"/>
                </a:solidFill>
                <a:effectLst/>
                <a:latin typeface="Source Sans Pro" panose="020B0503030403020204" pitchFamily="34" charset="0"/>
              </a:rPr>
              <a:t>C</a:t>
            </a:r>
            <a:r>
              <a:rPr lang="en-CA" sz="2000" b="1" i="0" u="none" strike="noStrike" baseline="-25000">
                <a:solidFill>
                  <a:srgbClr val="F66060"/>
                </a:solidFill>
                <a:effectLst/>
                <a:latin typeface="Source Sans Pro" panose="020B0503030403020204" pitchFamily="34" charset="0"/>
              </a:rPr>
              <a:t>1</a:t>
            </a:r>
            <a:endParaRPr lang="en-CA" sz="2000" baseline="-25000">
              <a:solidFill>
                <a:srgbClr val="F66060"/>
              </a:solidFill>
              <a:effectLst/>
            </a:endParaRPr>
          </a:p>
        </p:txBody>
      </p:sp>
      <p:cxnSp>
        <p:nvCxnSpPr>
          <p:cNvPr id="61" name="Straight Arrow Connector 60">
            <a:extLst>
              <a:ext uri="{FF2B5EF4-FFF2-40B4-BE49-F238E27FC236}">
                <a16:creationId xmlns:a16="http://schemas.microsoft.com/office/drawing/2014/main" id="{5F350A72-AB81-3DF1-0ABB-02FB2A1EC4B5}"/>
              </a:ext>
            </a:extLst>
          </p:cNvPr>
          <p:cNvCxnSpPr>
            <a:cxnSpLocks/>
          </p:cNvCxnSpPr>
          <p:nvPr/>
        </p:nvCxnSpPr>
        <p:spPr>
          <a:xfrm>
            <a:off x="2337557" y="3075841"/>
            <a:ext cx="4906916" cy="14775"/>
          </a:xfrm>
          <a:prstGeom prst="straightConnector1">
            <a:avLst/>
          </a:prstGeom>
          <a:ln w="57150">
            <a:solidFill>
              <a:schemeClr val="tx2"/>
            </a:solidFill>
            <a:headEnd type="none"/>
            <a:tailEnd type="triangle"/>
          </a:ln>
        </p:spPr>
        <p:style>
          <a:lnRef idx="3">
            <a:schemeClr val="accent1"/>
          </a:lnRef>
          <a:fillRef idx="0">
            <a:schemeClr val="accent1"/>
          </a:fillRef>
          <a:effectRef idx="2">
            <a:schemeClr val="accent1"/>
          </a:effectRef>
          <a:fontRef idx="minor">
            <a:schemeClr val="tx1"/>
          </a:fontRef>
        </p:style>
      </p:cxnSp>
      <p:sp>
        <p:nvSpPr>
          <p:cNvPr id="62" name="TextBox 61">
            <a:extLst>
              <a:ext uri="{FF2B5EF4-FFF2-40B4-BE49-F238E27FC236}">
                <a16:creationId xmlns:a16="http://schemas.microsoft.com/office/drawing/2014/main" id="{9BAD5724-5764-C58E-615A-76010039331F}"/>
              </a:ext>
            </a:extLst>
          </p:cNvPr>
          <p:cNvSpPr txBox="1"/>
          <p:nvPr/>
        </p:nvSpPr>
        <p:spPr>
          <a:xfrm>
            <a:off x="2898524" y="3186659"/>
            <a:ext cx="3784982" cy="400110"/>
          </a:xfrm>
          <a:prstGeom prst="rect">
            <a:avLst/>
          </a:prstGeom>
          <a:noFill/>
        </p:spPr>
        <p:txBody>
          <a:bodyPr wrap="square">
            <a:spAutoFit/>
          </a:bodyPr>
          <a:lstStyle/>
          <a:p>
            <a:pPr algn="ctr"/>
            <a:r>
              <a:rPr lang="pt-BR" sz="2000" dirty="0">
                <a:solidFill>
                  <a:schemeClr val="tx1">
                    <a:lumMod val="75000"/>
                    <a:lumOff val="25000"/>
                  </a:schemeClr>
                </a:solidFill>
              </a:rPr>
              <a:t>⊥ ≠ </a:t>
            </a:r>
            <a:r>
              <a:rPr lang="pt-BR" sz="2000" dirty="0" err="1">
                <a:solidFill>
                  <a:schemeClr val="tx1">
                    <a:lumMod val="75000"/>
                    <a:lumOff val="25000"/>
                  </a:schemeClr>
                </a:solidFill>
              </a:rPr>
              <a:t>AEAD</a:t>
            </a:r>
            <a:r>
              <a:rPr lang="pt-BR" sz="2000" b="0" i="0" u="none" strike="noStrike" dirty="0" err="1">
                <a:solidFill>
                  <a:schemeClr val="tx1">
                    <a:lumMod val="75000"/>
                    <a:lumOff val="25000"/>
                  </a:schemeClr>
                </a:solidFill>
                <a:effectLst/>
              </a:rPr>
              <a:t>.</a:t>
            </a:r>
            <a:r>
              <a:rPr lang="pt-BR" sz="2000" dirty="0" err="1">
                <a:solidFill>
                  <a:schemeClr val="tx1">
                    <a:lumMod val="75000"/>
                    <a:lumOff val="25000"/>
                  </a:schemeClr>
                </a:solidFill>
              </a:rPr>
              <a:t>Dec</a:t>
            </a:r>
            <a:r>
              <a:rPr lang="pt-BR" sz="2000" b="0" i="0" u="none" strike="noStrike" dirty="0">
                <a:solidFill>
                  <a:schemeClr val="tx1">
                    <a:lumMod val="75000"/>
                    <a:lumOff val="25000"/>
                  </a:schemeClr>
                </a:solidFill>
                <a:effectLst/>
              </a:rPr>
              <a:t>(</a:t>
            </a:r>
            <a:r>
              <a:rPr lang="en-CA" sz="2000" dirty="0">
                <a:solidFill>
                  <a:schemeClr val="tx1">
                    <a:lumMod val="75000"/>
                    <a:lumOff val="25000"/>
                  </a:schemeClr>
                </a:solidFill>
              </a:rPr>
              <a:t>KDF(</a:t>
            </a:r>
            <a:r>
              <a:rPr lang="en-CA" sz="2000" b="1" dirty="0">
                <a:solidFill>
                  <a:schemeClr val="accent4"/>
                </a:solidFill>
              </a:rPr>
              <a:t>password</a:t>
            </a:r>
            <a:r>
              <a:rPr lang="en-CA" sz="2000" dirty="0">
                <a:solidFill>
                  <a:schemeClr val="tx1">
                    <a:lumMod val="75000"/>
                    <a:lumOff val="25000"/>
                  </a:schemeClr>
                </a:solidFill>
              </a:rPr>
              <a:t>)</a:t>
            </a:r>
            <a:r>
              <a:rPr lang="pt-BR" sz="2000" b="0" i="0" u="none" strike="noStrike" dirty="0">
                <a:solidFill>
                  <a:schemeClr val="tx1">
                    <a:lumMod val="75000"/>
                    <a:lumOff val="25000"/>
                  </a:schemeClr>
                </a:solidFill>
                <a:effectLst/>
              </a:rPr>
              <a:t>,</a:t>
            </a:r>
            <a:r>
              <a:rPr lang="en-CA" sz="2000" b="1" dirty="0">
                <a:solidFill>
                  <a:schemeClr val="accent4"/>
                </a:solidFill>
              </a:rPr>
              <a:t>C</a:t>
            </a:r>
            <a:r>
              <a:rPr lang="en-CA" sz="2000" b="1" baseline="-25000" dirty="0">
                <a:solidFill>
                  <a:schemeClr val="accent4"/>
                </a:solidFill>
              </a:rPr>
              <a:t>1</a:t>
            </a:r>
            <a:r>
              <a:rPr lang="pt-BR" sz="2000" b="0" i="0" u="none" strike="noStrike" dirty="0">
                <a:solidFill>
                  <a:schemeClr val="tx1">
                    <a:lumMod val="75000"/>
                    <a:lumOff val="25000"/>
                  </a:schemeClr>
                </a:solidFill>
                <a:effectLst/>
              </a:rPr>
              <a:t>)</a:t>
            </a:r>
            <a:endParaRPr lang="pt-BR" sz="2000" dirty="0">
              <a:solidFill>
                <a:schemeClr val="tx1">
                  <a:lumMod val="75000"/>
                  <a:lumOff val="25000"/>
                </a:schemeClr>
              </a:solidFill>
              <a:effectLst/>
            </a:endParaRPr>
          </a:p>
        </p:txBody>
      </p:sp>
      <p:cxnSp>
        <p:nvCxnSpPr>
          <p:cNvPr id="63" name="Straight Arrow Connector 62">
            <a:extLst>
              <a:ext uri="{FF2B5EF4-FFF2-40B4-BE49-F238E27FC236}">
                <a16:creationId xmlns:a16="http://schemas.microsoft.com/office/drawing/2014/main" id="{0314C3C8-FA98-8B41-6689-916E58ED1AAF}"/>
              </a:ext>
            </a:extLst>
          </p:cNvPr>
          <p:cNvCxnSpPr>
            <a:cxnSpLocks/>
          </p:cNvCxnSpPr>
          <p:nvPr/>
        </p:nvCxnSpPr>
        <p:spPr>
          <a:xfrm flipH="1" flipV="1">
            <a:off x="2337557" y="3586769"/>
            <a:ext cx="4906916" cy="43431"/>
          </a:xfrm>
          <a:prstGeom prst="straightConnector1">
            <a:avLst/>
          </a:prstGeom>
          <a:ln w="57150">
            <a:solidFill>
              <a:schemeClr val="tx2"/>
            </a:solidFill>
            <a:tailEnd type="triangle"/>
          </a:ln>
        </p:spPr>
        <p:style>
          <a:lnRef idx="3">
            <a:schemeClr val="accent1"/>
          </a:lnRef>
          <a:fillRef idx="0">
            <a:schemeClr val="accent1"/>
          </a:fillRef>
          <a:effectRef idx="2">
            <a:schemeClr val="accent1"/>
          </a:effectRef>
          <a:fontRef idx="minor">
            <a:schemeClr val="tx1"/>
          </a:fontRef>
        </p:style>
      </p:cxnSp>
      <p:sp>
        <p:nvSpPr>
          <p:cNvPr id="7" name="Slide Number Placeholder 6">
            <a:extLst>
              <a:ext uri="{FF2B5EF4-FFF2-40B4-BE49-F238E27FC236}">
                <a16:creationId xmlns:a16="http://schemas.microsoft.com/office/drawing/2014/main" id="{736A3DEA-2EC6-909B-76A8-05B6776C803B}"/>
              </a:ext>
            </a:extLst>
          </p:cNvPr>
          <p:cNvSpPr>
            <a:spLocks noGrp="1"/>
          </p:cNvSpPr>
          <p:nvPr>
            <p:ph type="sldNum" sz="quarter" idx="12"/>
          </p:nvPr>
        </p:nvSpPr>
        <p:spPr/>
        <p:txBody>
          <a:bodyPr/>
          <a:lstStyle/>
          <a:p>
            <a:fld id="{6D0B039C-C501-4130-90A9-BBE01EFE398C}" type="slidenum">
              <a:rPr lang="en-CA" smtClean="0"/>
              <a:t>8</a:t>
            </a:fld>
            <a:endParaRPr lang="en-CA"/>
          </a:p>
        </p:txBody>
      </p:sp>
      <p:sp>
        <p:nvSpPr>
          <p:cNvPr id="4" name="Rectangle: Rounded Corners 3">
            <a:extLst>
              <a:ext uri="{FF2B5EF4-FFF2-40B4-BE49-F238E27FC236}">
                <a16:creationId xmlns:a16="http://schemas.microsoft.com/office/drawing/2014/main" id="{12F2D084-CB72-2376-26F6-2927936B7A42}"/>
              </a:ext>
            </a:extLst>
          </p:cNvPr>
          <p:cNvSpPr/>
          <p:nvPr/>
        </p:nvSpPr>
        <p:spPr>
          <a:xfrm>
            <a:off x="406520" y="5984318"/>
            <a:ext cx="6474591" cy="583630"/>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r>
              <a:rPr lang="en-US" sz="2000" b="1">
                <a:solidFill>
                  <a:schemeClr val="tx1">
                    <a:lumMod val="75000"/>
                    <a:lumOff val="25000"/>
                  </a:schemeClr>
                </a:solidFill>
              </a:rPr>
              <a:t>[LGR20]:</a:t>
            </a:r>
            <a:r>
              <a:rPr lang="en-US" sz="2000">
                <a:solidFill>
                  <a:schemeClr val="tx1">
                    <a:lumMod val="75000"/>
                    <a:lumOff val="25000"/>
                  </a:schemeClr>
                </a:solidFill>
              </a:rPr>
              <a:t> one ciphertext = up to </a:t>
            </a:r>
            <a:r>
              <a:rPr lang="en-US" sz="2000" b="1">
                <a:solidFill>
                  <a:schemeClr val="tx1">
                    <a:lumMod val="75000"/>
                    <a:lumOff val="25000"/>
                  </a:schemeClr>
                </a:solidFill>
              </a:rPr>
              <a:t>4096 guesses </a:t>
            </a:r>
            <a:r>
              <a:rPr lang="en-US" sz="2000">
                <a:solidFill>
                  <a:schemeClr val="tx1">
                    <a:lumMod val="75000"/>
                    <a:lumOff val="25000"/>
                  </a:schemeClr>
                </a:solidFill>
              </a:rPr>
              <a:t>(for AES-GCM)</a:t>
            </a:r>
            <a:endParaRPr lang="en-CA" sz="2000" b="1" i="1">
              <a:solidFill>
                <a:schemeClr val="tx1">
                  <a:lumMod val="75000"/>
                  <a:lumOff val="25000"/>
                </a:schemeClr>
              </a:solidFill>
            </a:endParaRPr>
          </a:p>
        </p:txBody>
      </p:sp>
      <p:sp>
        <p:nvSpPr>
          <p:cNvPr id="10" name="TextBox 9">
            <a:extLst>
              <a:ext uri="{FF2B5EF4-FFF2-40B4-BE49-F238E27FC236}">
                <a16:creationId xmlns:a16="http://schemas.microsoft.com/office/drawing/2014/main" id="{900E6E08-51A0-36B9-5D27-5E6E5454554A}"/>
              </a:ext>
            </a:extLst>
          </p:cNvPr>
          <p:cNvSpPr txBox="1"/>
          <p:nvPr/>
        </p:nvSpPr>
        <p:spPr>
          <a:xfrm>
            <a:off x="4145607" y="3767931"/>
            <a:ext cx="1290816" cy="400110"/>
          </a:xfrm>
          <a:prstGeom prst="rect">
            <a:avLst/>
          </a:prstGeom>
          <a:noFill/>
        </p:spPr>
        <p:txBody>
          <a:bodyPr wrap="square">
            <a:spAutoFit/>
          </a:bodyPr>
          <a:lstStyle/>
          <a:p>
            <a:pPr algn="ctr" rtl="0">
              <a:spcBef>
                <a:spcPts val="0"/>
              </a:spcBef>
              <a:spcAft>
                <a:spcPts val="0"/>
              </a:spcAft>
            </a:pPr>
            <a:r>
              <a:rPr lang="en-CA" sz="2000" b="1" i="0" u="none" strike="noStrike">
                <a:solidFill>
                  <a:srgbClr val="F66060"/>
                </a:solidFill>
                <a:effectLst/>
                <a:latin typeface="Source Sans Pro" panose="020B0503030403020204" pitchFamily="34" charset="0"/>
              </a:rPr>
              <a:t>C</a:t>
            </a:r>
            <a:r>
              <a:rPr lang="en-CA" sz="2000" b="1" i="0" u="none" strike="noStrike" baseline="-25000">
                <a:solidFill>
                  <a:srgbClr val="F66060"/>
                </a:solidFill>
                <a:effectLst/>
                <a:latin typeface="Source Sans Pro" panose="020B0503030403020204" pitchFamily="34" charset="0"/>
              </a:rPr>
              <a:t>2</a:t>
            </a:r>
            <a:endParaRPr lang="en-CA" sz="2000" baseline="-25000">
              <a:solidFill>
                <a:srgbClr val="F66060"/>
              </a:solidFill>
              <a:effectLst/>
            </a:endParaRPr>
          </a:p>
        </p:txBody>
      </p:sp>
      <p:cxnSp>
        <p:nvCxnSpPr>
          <p:cNvPr id="11" name="Straight Arrow Connector 10">
            <a:extLst>
              <a:ext uri="{FF2B5EF4-FFF2-40B4-BE49-F238E27FC236}">
                <a16:creationId xmlns:a16="http://schemas.microsoft.com/office/drawing/2014/main" id="{E8CE84CB-179C-5F6E-097E-A8B262BFF9FE}"/>
              </a:ext>
            </a:extLst>
          </p:cNvPr>
          <p:cNvCxnSpPr>
            <a:cxnSpLocks/>
          </p:cNvCxnSpPr>
          <p:nvPr/>
        </p:nvCxnSpPr>
        <p:spPr>
          <a:xfrm>
            <a:off x="2337557" y="4168041"/>
            <a:ext cx="4906916" cy="14775"/>
          </a:xfrm>
          <a:prstGeom prst="straightConnector1">
            <a:avLst/>
          </a:prstGeom>
          <a:ln w="57150">
            <a:solidFill>
              <a:schemeClr val="tx2"/>
            </a:solidFill>
            <a:headEnd type="none"/>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7CA1B778-A86B-98B3-9A49-2EF71D425D6B}"/>
              </a:ext>
            </a:extLst>
          </p:cNvPr>
          <p:cNvSpPr txBox="1"/>
          <p:nvPr/>
        </p:nvSpPr>
        <p:spPr>
          <a:xfrm>
            <a:off x="2898524" y="4278859"/>
            <a:ext cx="3784982" cy="400110"/>
          </a:xfrm>
          <a:prstGeom prst="rect">
            <a:avLst/>
          </a:prstGeom>
          <a:noFill/>
        </p:spPr>
        <p:txBody>
          <a:bodyPr wrap="square">
            <a:spAutoFit/>
          </a:bodyPr>
          <a:lstStyle/>
          <a:p>
            <a:pPr algn="ctr"/>
            <a:r>
              <a:rPr lang="pt-BR" sz="2000">
                <a:solidFill>
                  <a:schemeClr val="tx1">
                    <a:lumMod val="75000"/>
                    <a:lumOff val="25000"/>
                  </a:schemeClr>
                </a:solidFill>
              </a:rPr>
              <a:t>⊥ ≠ </a:t>
            </a:r>
            <a:r>
              <a:rPr lang="pt-BR" sz="2000" err="1">
                <a:solidFill>
                  <a:schemeClr val="tx1">
                    <a:lumMod val="75000"/>
                    <a:lumOff val="25000"/>
                  </a:schemeClr>
                </a:solidFill>
              </a:rPr>
              <a:t>AEAD</a:t>
            </a:r>
            <a:r>
              <a:rPr lang="pt-BR" sz="2000" b="0" i="0" u="none" strike="noStrike" err="1">
                <a:solidFill>
                  <a:schemeClr val="tx1">
                    <a:lumMod val="75000"/>
                    <a:lumOff val="25000"/>
                  </a:schemeClr>
                </a:solidFill>
                <a:effectLst/>
              </a:rPr>
              <a:t>.</a:t>
            </a:r>
            <a:r>
              <a:rPr lang="pt-BR" sz="2000" err="1">
                <a:solidFill>
                  <a:schemeClr val="tx1">
                    <a:lumMod val="75000"/>
                    <a:lumOff val="25000"/>
                  </a:schemeClr>
                </a:solidFill>
              </a:rPr>
              <a:t>Dec</a:t>
            </a:r>
            <a:r>
              <a:rPr lang="pt-BR" sz="2000" b="0" i="0" u="none" strike="noStrike">
                <a:solidFill>
                  <a:schemeClr val="tx1">
                    <a:lumMod val="75000"/>
                    <a:lumOff val="25000"/>
                  </a:schemeClr>
                </a:solidFill>
                <a:effectLst/>
              </a:rPr>
              <a:t>(</a:t>
            </a:r>
            <a:r>
              <a:rPr lang="en-CA" sz="2000">
                <a:solidFill>
                  <a:schemeClr val="tx1">
                    <a:lumMod val="75000"/>
                    <a:lumOff val="25000"/>
                  </a:schemeClr>
                </a:solidFill>
              </a:rPr>
              <a:t>KDF(</a:t>
            </a:r>
            <a:r>
              <a:rPr lang="en-CA" sz="2000" b="1">
                <a:solidFill>
                  <a:schemeClr val="accent4"/>
                </a:solidFill>
              </a:rPr>
              <a:t>password</a:t>
            </a:r>
            <a:r>
              <a:rPr lang="en-CA" sz="2000">
                <a:solidFill>
                  <a:schemeClr val="tx1">
                    <a:lumMod val="75000"/>
                    <a:lumOff val="25000"/>
                  </a:schemeClr>
                </a:solidFill>
              </a:rPr>
              <a:t>)</a:t>
            </a:r>
            <a:r>
              <a:rPr lang="pt-BR" sz="2000" b="0" i="0" u="none" strike="noStrike">
                <a:solidFill>
                  <a:schemeClr val="tx1">
                    <a:lumMod val="75000"/>
                    <a:lumOff val="25000"/>
                  </a:schemeClr>
                </a:solidFill>
                <a:effectLst/>
              </a:rPr>
              <a:t>,</a:t>
            </a:r>
            <a:r>
              <a:rPr lang="en-CA" sz="2000" b="1">
                <a:solidFill>
                  <a:schemeClr val="accent4"/>
                </a:solidFill>
              </a:rPr>
              <a:t>C</a:t>
            </a:r>
            <a:r>
              <a:rPr lang="en-CA" sz="2000" b="1" baseline="-25000">
                <a:solidFill>
                  <a:schemeClr val="accent4"/>
                </a:solidFill>
              </a:rPr>
              <a:t>2</a:t>
            </a:r>
            <a:r>
              <a:rPr lang="pt-BR" sz="2000" b="0" i="0" u="none" strike="noStrike">
                <a:solidFill>
                  <a:schemeClr val="tx1">
                    <a:lumMod val="75000"/>
                    <a:lumOff val="25000"/>
                  </a:schemeClr>
                </a:solidFill>
                <a:effectLst/>
              </a:rPr>
              <a:t>)</a:t>
            </a:r>
            <a:endParaRPr lang="pt-BR" sz="2000">
              <a:solidFill>
                <a:schemeClr val="tx1">
                  <a:lumMod val="75000"/>
                  <a:lumOff val="25000"/>
                </a:schemeClr>
              </a:solidFill>
              <a:effectLst/>
            </a:endParaRPr>
          </a:p>
        </p:txBody>
      </p:sp>
      <p:cxnSp>
        <p:nvCxnSpPr>
          <p:cNvPr id="13" name="Straight Arrow Connector 12">
            <a:extLst>
              <a:ext uri="{FF2B5EF4-FFF2-40B4-BE49-F238E27FC236}">
                <a16:creationId xmlns:a16="http://schemas.microsoft.com/office/drawing/2014/main" id="{A5C4C357-C412-3F3A-FB9F-1E6860C3B338}"/>
              </a:ext>
            </a:extLst>
          </p:cNvPr>
          <p:cNvCxnSpPr>
            <a:cxnSpLocks/>
          </p:cNvCxnSpPr>
          <p:nvPr/>
        </p:nvCxnSpPr>
        <p:spPr>
          <a:xfrm flipH="1" flipV="1">
            <a:off x="2337557" y="4678969"/>
            <a:ext cx="4906916" cy="43431"/>
          </a:xfrm>
          <a:prstGeom prst="straightConnector1">
            <a:avLst/>
          </a:prstGeom>
          <a:ln w="57150">
            <a:solidFill>
              <a:schemeClr val="tx2"/>
            </a:solidFill>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8B4AF024-E01E-44C7-389C-795948B8A261}"/>
              </a:ext>
            </a:extLst>
          </p:cNvPr>
          <p:cNvSpPr txBox="1"/>
          <p:nvPr/>
        </p:nvSpPr>
        <p:spPr>
          <a:xfrm rot="5400000">
            <a:off x="4559300" y="4914900"/>
            <a:ext cx="343364" cy="369332"/>
          </a:xfrm>
          <a:prstGeom prst="rect">
            <a:avLst/>
          </a:prstGeom>
          <a:noFill/>
        </p:spPr>
        <p:txBody>
          <a:bodyPr wrap="none" rtlCol="0">
            <a:spAutoFit/>
          </a:bodyPr>
          <a:lstStyle/>
          <a:p>
            <a:r>
              <a:rPr lang="en-US"/>
              <a:t>…</a:t>
            </a:r>
          </a:p>
        </p:txBody>
      </p:sp>
      <p:pic>
        <p:nvPicPr>
          <p:cNvPr id="5" name="Picture 4">
            <a:extLst>
              <a:ext uri="{FF2B5EF4-FFF2-40B4-BE49-F238E27FC236}">
                <a16:creationId xmlns:a16="http://schemas.microsoft.com/office/drawing/2014/main" id="{F1D6557F-39C9-53C0-F64D-EE94D812867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117519" y="5908562"/>
            <a:ext cx="735142" cy="735142"/>
          </a:xfrm>
          <a:prstGeom prst="rect">
            <a:avLst/>
          </a:prstGeom>
        </p:spPr>
      </p:pic>
      <p:pic>
        <p:nvPicPr>
          <p:cNvPr id="9" name="Picture 8">
            <a:extLst>
              <a:ext uri="{FF2B5EF4-FFF2-40B4-BE49-F238E27FC236}">
                <a16:creationId xmlns:a16="http://schemas.microsoft.com/office/drawing/2014/main" id="{9C0E9D97-1D46-3A98-9260-133F373EBDE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845614" y="5173420"/>
            <a:ext cx="735142" cy="735142"/>
          </a:xfrm>
          <a:prstGeom prst="rect">
            <a:avLst/>
          </a:prstGeom>
        </p:spPr>
      </p:pic>
    </p:spTree>
    <p:custDataLst>
      <p:tags r:id="rId1"/>
    </p:custDataLst>
    <p:extLst>
      <p:ext uri="{BB962C8B-B14F-4D97-AF65-F5344CB8AC3E}">
        <p14:creationId xmlns:p14="http://schemas.microsoft.com/office/powerpoint/2010/main" val="132889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3" grpId="0" animBg="1"/>
      <p:bldP spid="55" grpId="0" animBg="1"/>
      <p:bldP spid="60" grpId="0"/>
      <p:bldP spid="62" grpId="0"/>
      <p:bldP spid="4" grpId="0" animBg="1"/>
      <p:bldP spid="10" grpId="0"/>
      <p:bldP spid="12"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E3CAC-02C0-0A1E-13F2-1E9D3F1138BA}"/>
              </a:ext>
            </a:extLst>
          </p:cNvPr>
          <p:cNvSpPr>
            <a:spLocks noGrp="1"/>
          </p:cNvSpPr>
          <p:nvPr>
            <p:ph type="title"/>
          </p:nvPr>
        </p:nvSpPr>
        <p:spPr>
          <a:xfrm>
            <a:off x="671907" y="359583"/>
            <a:ext cx="10848186" cy="1325563"/>
          </a:xfrm>
        </p:spPr>
        <p:txBody>
          <a:bodyPr>
            <a:normAutofit/>
          </a:bodyPr>
          <a:lstStyle/>
          <a:p>
            <a:r>
              <a:rPr lang="en-US">
                <a:ea typeface="+mj-lt"/>
                <a:cs typeface="+mj-lt"/>
              </a:rPr>
              <a:t>Threat #2: Partitioning oracle attacks</a:t>
            </a:r>
            <a:r>
              <a:rPr lang="en-US">
                <a:solidFill>
                  <a:schemeClr val="tx1">
                    <a:lumMod val="50000"/>
                    <a:lumOff val="50000"/>
                  </a:schemeClr>
                </a:solidFill>
              </a:rPr>
              <a:t> [LGR20]</a:t>
            </a:r>
            <a:endParaRPr lang="en-CA" b="0">
              <a:ea typeface="+mj-lt"/>
              <a:cs typeface="+mj-lt"/>
            </a:endParaRPr>
          </a:p>
        </p:txBody>
      </p:sp>
      <p:sp>
        <p:nvSpPr>
          <p:cNvPr id="17" name="Slide Number Placeholder 16">
            <a:extLst>
              <a:ext uri="{FF2B5EF4-FFF2-40B4-BE49-F238E27FC236}">
                <a16:creationId xmlns:a16="http://schemas.microsoft.com/office/drawing/2014/main" id="{DA4F4657-E09E-442B-5770-35DFD4BF459E}"/>
              </a:ext>
            </a:extLst>
          </p:cNvPr>
          <p:cNvSpPr>
            <a:spLocks noGrp="1"/>
          </p:cNvSpPr>
          <p:nvPr>
            <p:ph type="sldNum" sz="quarter" idx="12"/>
          </p:nvPr>
        </p:nvSpPr>
        <p:spPr/>
        <p:txBody>
          <a:bodyPr/>
          <a:lstStyle/>
          <a:p>
            <a:fld id="{6D0B039C-C501-4130-90A9-BBE01EFE398C}" type="slidenum">
              <a:rPr lang="en-CA" smtClean="0"/>
              <a:t>9</a:t>
            </a:fld>
            <a:endParaRPr lang="en-CA"/>
          </a:p>
        </p:txBody>
      </p:sp>
      <p:graphicFrame>
        <p:nvGraphicFramePr>
          <p:cNvPr id="23" name="Chart 22">
            <a:extLst>
              <a:ext uri="{FF2B5EF4-FFF2-40B4-BE49-F238E27FC236}">
                <a16:creationId xmlns:a16="http://schemas.microsoft.com/office/drawing/2014/main" id="{85DF3B29-2B68-EA6C-EDFE-E6F166EBF125}"/>
              </a:ext>
            </a:extLst>
          </p:cNvPr>
          <p:cNvGraphicFramePr/>
          <p:nvPr>
            <p:extLst>
              <p:ext uri="{D42A27DB-BD31-4B8C-83A1-F6EECF244321}">
                <p14:modId xmlns:p14="http://schemas.microsoft.com/office/powerpoint/2010/main" val="2002606083"/>
              </p:ext>
            </p:extLst>
          </p:nvPr>
        </p:nvGraphicFramePr>
        <p:xfrm>
          <a:off x="516849" y="1589414"/>
          <a:ext cx="5572855" cy="3584894"/>
        </p:xfrm>
        <a:graphic>
          <a:graphicData uri="http://schemas.openxmlformats.org/drawingml/2006/chart">
            <c:chart xmlns:c="http://schemas.openxmlformats.org/drawingml/2006/chart" xmlns:r="http://schemas.openxmlformats.org/officeDocument/2006/relationships" r:id="rId4"/>
          </a:graphicData>
        </a:graphic>
      </p:graphicFrame>
      <p:grpSp>
        <p:nvGrpSpPr>
          <p:cNvPr id="25" name="Group 24">
            <a:extLst>
              <a:ext uri="{FF2B5EF4-FFF2-40B4-BE49-F238E27FC236}">
                <a16:creationId xmlns:a16="http://schemas.microsoft.com/office/drawing/2014/main" id="{2B994019-F9BC-C04E-A2E7-AD94AE75C46E}"/>
              </a:ext>
            </a:extLst>
          </p:cNvPr>
          <p:cNvGrpSpPr/>
          <p:nvPr/>
        </p:nvGrpSpPr>
        <p:grpSpPr>
          <a:xfrm>
            <a:off x="6096000" y="2441131"/>
            <a:ext cx="5424093" cy="1975738"/>
            <a:chOff x="602844" y="1786731"/>
            <a:chExt cx="8513304" cy="2939689"/>
          </a:xfrm>
        </p:grpSpPr>
        <p:pic>
          <p:nvPicPr>
            <p:cNvPr id="26" name="Picture 4">
              <a:extLst>
                <a:ext uri="{FF2B5EF4-FFF2-40B4-BE49-F238E27FC236}">
                  <a16:creationId xmlns:a16="http://schemas.microsoft.com/office/drawing/2014/main" id="{4C198C01-A8AB-07DE-6A01-7256CC4CC3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2663" y="2875155"/>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8E07FBC5-C11A-81C4-E78C-9911ED47BA4F}"/>
                </a:ext>
              </a:extLst>
            </p:cNvPr>
            <p:cNvSpPr txBox="1"/>
            <p:nvPr/>
          </p:nvSpPr>
          <p:spPr>
            <a:xfrm>
              <a:off x="4145607" y="1786731"/>
              <a:ext cx="1290817" cy="412145"/>
            </a:xfrm>
            <a:prstGeom prst="rect">
              <a:avLst/>
            </a:prstGeom>
            <a:noFill/>
          </p:spPr>
          <p:txBody>
            <a:bodyPr wrap="square">
              <a:spAutoFit/>
            </a:bodyPr>
            <a:lstStyle/>
            <a:p>
              <a:pPr algn="ctr" rtl="0">
                <a:spcBef>
                  <a:spcPts val="0"/>
                </a:spcBef>
                <a:spcAft>
                  <a:spcPts val="0"/>
                </a:spcAft>
              </a:pPr>
              <a:r>
                <a:rPr lang="en-CA" sz="1200" b="1" i="0" u="none" strike="noStrike">
                  <a:solidFill>
                    <a:srgbClr val="F66060"/>
                  </a:solidFill>
                  <a:effectLst/>
                  <a:latin typeface="Source Sans Pro" panose="020B0503030403020204" pitchFamily="34" charset="0"/>
                </a:rPr>
                <a:t>C</a:t>
              </a:r>
              <a:r>
                <a:rPr lang="en-CA" sz="1200" b="1" i="0" u="none" strike="noStrike" baseline="-25000">
                  <a:solidFill>
                    <a:srgbClr val="F66060"/>
                  </a:solidFill>
                  <a:effectLst/>
                  <a:latin typeface="Source Sans Pro" panose="020B0503030403020204" pitchFamily="34" charset="0"/>
                </a:rPr>
                <a:t>1</a:t>
              </a:r>
              <a:endParaRPr lang="en-CA" sz="1200" baseline="-25000">
                <a:solidFill>
                  <a:srgbClr val="F66060"/>
                </a:solidFill>
                <a:effectLst/>
              </a:endParaRPr>
            </a:p>
          </p:txBody>
        </p:sp>
        <p:pic>
          <p:nvPicPr>
            <p:cNvPr id="28" name="Picture 8" descr="🧑‍💻">
              <a:extLst>
                <a:ext uri="{FF2B5EF4-FFF2-40B4-BE49-F238E27FC236}">
                  <a16:creationId xmlns:a16="http://schemas.microsoft.com/office/drawing/2014/main" id="{E7F1A424-FA34-A06F-7913-0D8687574B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8834" y="2859681"/>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692B763-E68E-9077-375F-C0A496A18917}"/>
                </a:ext>
              </a:extLst>
            </p:cNvPr>
            <p:cNvSpPr txBox="1"/>
            <p:nvPr/>
          </p:nvSpPr>
          <p:spPr>
            <a:xfrm>
              <a:off x="602844" y="3767752"/>
              <a:ext cx="1786379" cy="389248"/>
            </a:xfrm>
            <a:prstGeom prst="rect">
              <a:avLst/>
            </a:prstGeom>
            <a:noFill/>
          </p:spPr>
          <p:txBody>
            <a:bodyPr wrap="square" rtlCol="0">
              <a:spAutoFit/>
            </a:bodyPr>
            <a:lstStyle/>
            <a:p>
              <a:pPr algn="ctr"/>
              <a:r>
                <a:rPr lang="en-US" sz="1100">
                  <a:solidFill>
                    <a:schemeClr val="tx1">
                      <a:lumMod val="75000"/>
                      <a:lumOff val="25000"/>
                    </a:schemeClr>
                  </a:solidFill>
                </a:rPr>
                <a:t>Malicious Client</a:t>
              </a:r>
              <a:endParaRPr lang="en-CA" sz="1100">
                <a:solidFill>
                  <a:schemeClr val="tx1">
                    <a:lumMod val="75000"/>
                    <a:lumOff val="25000"/>
                  </a:schemeClr>
                </a:solidFill>
              </a:endParaRPr>
            </a:p>
          </p:txBody>
        </p:sp>
        <p:sp>
          <p:nvSpPr>
            <p:cNvPr id="31" name="TextBox 30">
              <a:extLst>
                <a:ext uri="{FF2B5EF4-FFF2-40B4-BE49-F238E27FC236}">
                  <a16:creationId xmlns:a16="http://schemas.microsoft.com/office/drawing/2014/main" id="{7F5374BB-B1C6-0312-08B5-42AF6C1B2727}"/>
                </a:ext>
              </a:extLst>
            </p:cNvPr>
            <p:cNvSpPr txBox="1"/>
            <p:nvPr/>
          </p:nvSpPr>
          <p:spPr>
            <a:xfrm>
              <a:off x="7329769" y="3767752"/>
              <a:ext cx="1786379" cy="641114"/>
            </a:xfrm>
            <a:prstGeom prst="rect">
              <a:avLst/>
            </a:prstGeom>
            <a:noFill/>
          </p:spPr>
          <p:txBody>
            <a:bodyPr wrap="square" rtlCol="0">
              <a:spAutoFit/>
            </a:bodyPr>
            <a:lstStyle/>
            <a:p>
              <a:pPr algn="ctr"/>
              <a:r>
                <a:rPr lang="en-US" sz="1100" err="1">
                  <a:solidFill>
                    <a:schemeClr val="tx1">
                      <a:lumMod val="75000"/>
                      <a:lumOff val="25000"/>
                    </a:schemeClr>
                  </a:solidFill>
                </a:rPr>
                <a:t>Shadowsocks</a:t>
              </a:r>
              <a:r>
                <a:rPr lang="en-US" sz="1100">
                  <a:solidFill>
                    <a:schemeClr val="tx1">
                      <a:lumMod val="75000"/>
                      <a:lumOff val="25000"/>
                    </a:schemeClr>
                  </a:solidFill>
                </a:rPr>
                <a:t> Server</a:t>
              </a:r>
            </a:p>
          </p:txBody>
        </p:sp>
        <p:cxnSp>
          <p:nvCxnSpPr>
            <p:cNvPr id="32" name="Straight Arrow Connector 31">
              <a:extLst>
                <a:ext uri="{FF2B5EF4-FFF2-40B4-BE49-F238E27FC236}">
                  <a16:creationId xmlns:a16="http://schemas.microsoft.com/office/drawing/2014/main" id="{6227D7AE-01E8-A32B-6E17-748F4D20349B}"/>
                </a:ext>
              </a:extLst>
            </p:cNvPr>
            <p:cNvCxnSpPr>
              <a:cxnSpLocks/>
            </p:cNvCxnSpPr>
            <p:nvPr/>
          </p:nvCxnSpPr>
          <p:spPr>
            <a:xfrm>
              <a:off x="2337557" y="2186841"/>
              <a:ext cx="4906916" cy="14775"/>
            </a:xfrm>
            <a:prstGeom prst="straightConnector1">
              <a:avLst/>
            </a:prstGeom>
            <a:ln w="28575">
              <a:solidFill>
                <a:schemeClr val="tx2"/>
              </a:solidFill>
              <a:headEnd type="none"/>
              <a:tailEnd type="triangle"/>
            </a:ln>
          </p:spPr>
          <p:style>
            <a:lnRef idx="3">
              <a:schemeClr val="accent1"/>
            </a:lnRef>
            <a:fillRef idx="0">
              <a:schemeClr val="accent1"/>
            </a:fillRef>
            <a:effectRef idx="2">
              <a:schemeClr val="accent1"/>
            </a:effectRef>
            <a:fontRef idx="minor">
              <a:schemeClr val="tx1"/>
            </a:fontRef>
          </p:style>
        </p:cxnSp>
        <p:sp>
          <p:nvSpPr>
            <p:cNvPr id="33" name="TextBox 32">
              <a:extLst>
                <a:ext uri="{FF2B5EF4-FFF2-40B4-BE49-F238E27FC236}">
                  <a16:creationId xmlns:a16="http://schemas.microsoft.com/office/drawing/2014/main" id="{B3E04254-1E59-FB98-B4A0-EAA106063A62}"/>
                </a:ext>
              </a:extLst>
            </p:cNvPr>
            <p:cNvSpPr txBox="1"/>
            <p:nvPr/>
          </p:nvSpPr>
          <p:spPr>
            <a:xfrm>
              <a:off x="2898524" y="2297659"/>
              <a:ext cx="3784981" cy="412145"/>
            </a:xfrm>
            <a:prstGeom prst="rect">
              <a:avLst/>
            </a:prstGeom>
            <a:noFill/>
          </p:spPr>
          <p:txBody>
            <a:bodyPr wrap="square">
              <a:spAutoFit/>
            </a:bodyPr>
            <a:lstStyle/>
            <a:p>
              <a:pPr algn="ctr"/>
              <a:r>
                <a:rPr lang="pt-BR" sz="1200">
                  <a:solidFill>
                    <a:schemeClr val="tx1">
                      <a:lumMod val="75000"/>
                      <a:lumOff val="25000"/>
                    </a:schemeClr>
                  </a:solidFill>
                </a:rPr>
                <a:t>⊥ ≠ AEAD</a:t>
              </a:r>
              <a:r>
                <a:rPr lang="pt-BR" sz="1200" b="0" i="0" u="none" strike="noStrike">
                  <a:solidFill>
                    <a:schemeClr val="tx1">
                      <a:lumMod val="75000"/>
                      <a:lumOff val="25000"/>
                    </a:schemeClr>
                  </a:solidFill>
                  <a:effectLst/>
                </a:rPr>
                <a:t>.</a:t>
              </a:r>
              <a:r>
                <a:rPr lang="pt-BR" sz="1200">
                  <a:solidFill>
                    <a:schemeClr val="tx1">
                      <a:lumMod val="75000"/>
                      <a:lumOff val="25000"/>
                    </a:schemeClr>
                  </a:solidFill>
                </a:rPr>
                <a:t>Dec</a:t>
              </a:r>
              <a:r>
                <a:rPr lang="pt-BR" sz="1200" b="0" i="0" u="none" strike="noStrike">
                  <a:solidFill>
                    <a:schemeClr val="tx1">
                      <a:lumMod val="75000"/>
                      <a:lumOff val="25000"/>
                    </a:schemeClr>
                  </a:solidFill>
                  <a:effectLst/>
                </a:rPr>
                <a:t>(</a:t>
              </a:r>
              <a:r>
                <a:rPr lang="en-CA" sz="1200">
                  <a:solidFill>
                    <a:schemeClr val="tx1">
                      <a:lumMod val="75000"/>
                      <a:lumOff val="25000"/>
                    </a:schemeClr>
                  </a:solidFill>
                </a:rPr>
                <a:t>KDF(</a:t>
              </a:r>
              <a:r>
                <a:rPr lang="en-CA" sz="1200" b="1">
                  <a:solidFill>
                    <a:schemeClr val="accent4"/>
                  </a:solidFill>
                </a:rPr>
                <a:t>password</a:t>
              </a:r>
              <a:r>
                <a:rPr lang="en-CA" sz="1200">
                  <a:solidFill>
                    <a:schemeClr val="tx1">
                      <a:lumMod val="75000"/>
                      <a:lumOff val="25000"/>
                    </a:schemeClr>
                  </a:solidFill>
                </a:rPr>
                <a:t>)</a:t>
              </a:r>
              <a:r>
                <a:rPr lang="pt-BR" sz="1200" b="0" i="0" u="none" strike="noStrike">
                  <a:solidFill>
                    <a:schemeClr val="tx1">
                      <a:lumMod val="75000"/>
                      <a:lumOff val="25000"/>
                    </a:schemeClr>
                  </a:solidFill>
                  <a:effectLst/>
                </a:rPr>
                <a:t>,</a:t>
              </a:r>
              <a:r>
                <a:rPr lang="en-CA" sz="1200" b="1">
                  <a:solidFill>
                    <a:schemeClr val="accent4"/>
                  </a:solidFill>
                </a:rPr>
                <a:t>C</a:t>
              </a:r>
              <a:r>
                <a:rPr lang="en-CA" sz="1200" b="1" baseline="-25000">
                  <a:solidFill>
                    <a:schemeClr val="accent4"/>
                  </a:solidFill>
                </a:rPr>
                <a:t>1</a:t>
              </a:r>
              <a:r>
                <a:rPr lang="pt-BR" sz="1200" b="0" i="0" u="none" strike="noStrike">
                  <a:solidFill>
                    <a:schemeClr val="tx1">
                      <a:lumMod val="75000"/>
                      <a:lumOff val="25000"/>
                    </a:schemeClr>
                  </a:solidFill>
                  <a:effectLst/>
                </a:rPr>
                <a:t>)</a:t>
              </a:r>
              <a:endParaRPr lang="pt-BR" sz="1200">
                <a:solidFill>
                  <a:schemeClr val="tx1">
                    <a:lumMod val="75000"/>
                    <a:lumOff val="25000"/>
                  </a:schemeClr>
                </a:solidFill>
                <a:effectLst/>
              </a:endParaRPr>
            </a:p>
          </p:txBody>
        </p:sp>
        <p:cxnSp>
          <p:nvCxnSpPr>
            <p:cNvPr id="35" name="Straight Arrow Connector 34">
              <a:extLst>
                <a:ext uri="{FF2B5EF4-FFF2-40B4-BE49-F238E27FC236}">
                  <a16:creationId xmlns:a16="http://schemas.microsoft.com/office/drawing/2014/main" id="{9C23CBFD-41BA-C748-5B52-70AE75D04E02}"/>
                </a:ext>
              </a:extLst>
            </p:cNvPr>
            <p:cNvCxnSpPr>
              <a:cxnSpLocks/>
            </p:cNvCxnSpPr>
            <p:nvPr/>
          </p:nvCxnSpPr>
          <p:spPr>
            <a:xfrm flipH="1" flipV="1">
              <a:off x="2337557" y="2697769"/>
              <a:ext cx="4906916" cy="43431"/>
            </a:xfrm>
            <a:prstGeom prst="straightConnector1">
              <a:avLst/>
            </a:prstGeom>
            <a:ln w="28575">
              <a:solidFill>
                <a:schemeClr val="tx2"/>
              </a:solidFill>
              <a:tailEnd type="triangle"/>
            </a:ln>
          </p:spPr>
          <p:style>
            <a:lnRef idx="3">
              <a:schemeClr val="accent1"/>
            </a:lnRef>
            <a:fillRef idx="0">
              <a:schemeClr val="accent1"/>
            </a:fillRef>
            <a:effectRef idx="2">
              <a:schemeClr val="accent1"/>
            </a:effectRef>
            <a:fontRef idx="minor">
              <a:schemeClr val="tx1"/>
            </a:fontRef>
          </p:style>
        </p:cxnSp>
        <p:sp>
          <p:nvSpPr>
            <p:cNvPr id="36" name="TextBox 35">
              <a:extLst>
                <a:ext uri="{FF2B5EF4-FFF2-40B4-BE49-F238E27FC236}">
                  <a16:creationId xmlns:a16="http://schemas.microsoft.com/office/drawing/2014/main" id="{63FAD5F6-0FC3-30AF-88C4-927FC99F9379}"/>
                </a:ext>
              </a:extLst>
            </p:cNvPr>
            <p:cNvSpPr txBox="1"/>
            <p:nvPr/>
          </p:nvSpPr>
          <p:spPr>
            <a:xfrm>
              <a:off x="7542535" y="2015975"/>
              <a:ext cx="1314659" cy="412145"/>
            </a:xfrm>
            <a:prstGeom prst="rect">
              <a:avLst/>
            </a:prstGeom>
            <a:noFill/>
          </p:spPr>
          <p:txBody>
            <a:bodyPr wrap="square">
              <a:spAutoFit/>
            </a:bodyPr>
            <a:lstStyle/>
            <a:p>
              <a:pPr algn="ctr" rtl="0">
                <a:spcBef>
                  <a:spcPts val="0"/>
                </a:spcBef>
                <a:spcAft>
                  <a:spcPts val="0"/>
                </a:spcAft>
              </a:pPr>
              <a:r>
                <a:rPr lang="en-CA" sz="1200" b="1" i="0" u="none" strike="noStrike">
                  <a:solidFill>
                    <a:schemeClr val="accent4"/>
                  </a:solidFill>
                  <a:effectLst/>
                </a:rPr>
                <a:t>password</a:t>
              </a:r>
              <a:endParaRPr lang="en-CA" sz="1200">
                <a:solidFill>
                  <a:schemeClr val="accent4"/>
                </a:solidFill>
                <a:effectLst/>
              </a:endParaRPr>
            </a:p>
          </p:txBody>
        </p:sp>
        <p:cxnSp>
          <p:nvCxnSpPr>
            <p:cNvPr id="37" name="Straight Arrow Connector 36">
              <a:extLst>
                <a:ext uri="{FF2B5EF4-FFF2-40B4-BE49-F238E27FC236}">
                  <a16:creationId xmlns:a16="http://schemas.microsoft.com/office/drawing/2014/main" id="{32FDD865-C71E-C454-D05E-05D8F8262A27}"/>
                </a:ext>
              </a:extLst>
            </p:cNvPr>
            <p:cNvCxnSpPr>
              <a:cxnSpLocks/>
              <a:stCxn id="36" idx="2"/>
              <a:endCxn id="26" idx="0"/>
            </p:cNvCxnSpPr>
            <p:nvPr/>
          </p:nvCxnSpPr>
          <p:spPr>
            <a:xfrm flipH="1">
              <a:off x="8199863" y="2428121"/>
              <a:ext cx="1" cy="4470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0C98C92-76DE-46A9-12E3-1B90D37D0BC8}"/>
                </a:ext>
              </a:extLst>
            </p:cNvPr>
            <p:cNvSpPr txBox="1"/>
            <p:nvPr/>
          </p:nvSpPr>
          <p:spPr>
            <a:xfrm>
              <a:off x="4145607" y="2786327"/>
              <a:ext cx="1290817" cy="412145"/>
            </a:xfrm>
            <a:prstGeom prst="rect">
              <a:avLst/>
            </a:prstGeom>
            <a:noFill/>
          </p:spPr>
          <p:txBody>
            <a:bodyPr wrap="square">
              <a:spAutoFit/>
            </a:bodyPr>
            <a:lstStyle/>
            <a:p>
              <a:pPr algn="ctr" rtl="0">
                <a:spcBef>
                  <a:spcPts val="0"/>
                </a:spcBef>
                <a:spcAft>
                  <a:spcPts val="0"/>
                </a:spcAft>
              </a:pPr>
              <a:r>
                <a:rPr lang="en-CA" sz="1200" b="1" i="0" u="none" strike="noStrike">
                  <a:solidFill>
                    <a:srgbClr val="F66060"/>
                  </a:solidFill>
                  <a:effectLst/>
                  <a:latin typeface="Source Sans Pro" panose="020B0503030403020204" pitchFamily="34" charset="0"/>
                </a:rPr>
                <a:t>C</a:t>
              </a:r>
              <a:r>
                <a:rPr lang="en-CA" sz="1200" b="1" baseline="-25000">
                  <a:solidFill>
                    <a:srgbClr val="F66060"/>
                  </a:solidFill>
                  <a:latin typeface="Source Sans Pro" panose="020B0503030403020204" pitchFamily="34" charset="0"/>
                </a:rPr>
                <a:t>2</a:t>
              </a:r>
              <a:endParaRPr lang="en-CA" sz="1200" baseline="-25000">
                <a:solidFill>
                  <a:srgbClr val="F66060"/>
                </a:solidFill>
                <a:effectLst/>
              </a:endParaRPr>
            </a:p>
          </p:txBody>
        </p:sp>
        <p:cxnSp>
          <p:nvCxnSpPr>
            <p:cNvPr id="40" name="Straight Arrow Connector 39">
              <a:extLst>
                <a:ext uri="{FF2B5EF4-FFF2-40B4-BE49-F238E27FC236}">
                  <a16:creationId xmlns:a16="http://schemas.microsoft.com/office/drawing/2014/main" id="{282ED250-6B60-7086-301B-678977682ABC}"/>
                </a:ext>
              </a:extLst>
            </p:cNvPr>
            <p:cNvCxnSpPr>
              <a:cxnSpLocks/>
            </p:cNvCxnSpPr>
            <p:nvPr/>
          </p:nvCxnSpPr>
          <p:spPr>
            <a:xfrm>
              <a:off x="2337557" y="3186437"/>
              <a:ext cx="4906916" cy="14775"/>
            </a:xfrm>
            <a:prstGeom prst="straightConnector1">
              <a:avLst/>
            </a:prstGeom>
            <a:ln w="28575">
              <a:solidFill>
                <a:schemeClr val="tx2"/>
              </a:solidFill>
              <a:headEnd type="none"/>
              <a:tailEnd type="triangle"/>
            </a:ln>
          </p:spPr>
          <p:style>
            <a:lnRef idx="3">
              <a:schemeClr val="accent1"/>
            </a:lnRef>
            <a:fillRef idx="0">
              <a:schemeClr val="accent1"/>
            </a:fillRef>
            <a:effectRef idx="2">
              <a:schemeClr val="accent1"/>
            </a:effectRef>
            <a:fontRef idx="minor">
              <a:schemeClr val="tx1"/>
            </a:fontRef>
          </p:style>
        </p:cxnSp>
        <p:sp>
          <p:nvSpPr>
            <p:cNvPr id="41" name="TextBox 40">
              <a:extLst>
                <a:ext uri="{FF2B5EF4-FFF2-40B4-BE49-F238E27FC236}">
                  <a16:creationId xmlns:a16="http://schemas.microsoft.com/office/drawing/2014/main" id="{87C8EFAC-2441-C417-B796-8B47B647EA98}"/>
                </a:ext>
              </a:extLst>
            </p:cNvPr>
            <p:cNvSpPr txBox="1"/>
            <p:nvPr/>
          </p:nvSpPr>
          <p:spPr>
            <a:xfrm>
              <a:off x="2898524" y="3297255"/>
              <a:ext cx="3784981" cy="412145"/>
            </a:xfrm>
            <a:prstGeom prst="rect">
              <a:avLst/>
            </a:prstGeom>
            <a:noFill/>
          </p:spPr>
          <p:txBody>
            <a:bodyPr wrap="square">
              <a:spAutoFit/>
            </a:bodyPr>
            <a:lstStyle/>
            <a:p>
              <a:pPr algn="ctr"/>
              <a:r>
                <a:rPr lang="pt-BR" sz="1200">
                  <a:solidFill>
                    <a:schemeClr val="tx1">
                      <a:lumMod val="75000"/>
                      <a:lumOff val="25000"/>
                    </a:schemeClr>
                  </a:solidFill>
                </a:rPr>
                <a:t>⊥ ≠ AEAD</a:t>
              </a:r>
              <a:r>
                <a:rPr lang="pt-BR" sz="1200" b="0" i="0" u="none" strike="noStrike">
                  <a:solidFill>
                    <a:schemeClr val="tx1">
                      <a:lumMod val="75000"/>
                      <a:lumOff val="25000"/>
                    </a:schemeClr>
                  </a:solidFill>
                  <a:effectLst/>
                </a:rPr>
                <a:t>.</a:t>
              </a:r>
              <a:r>
                <a:rPr lang="pt-BR" sz="1200">
                  <a:solidFill>
                    <a:schemeClr val="tx1">
                      <a:lumMod val="75000"/>
                      <a:lumOff val="25000"/>
                    </a:schemeClr>
                  </a:solidFill>
                </a:rPr>
                <a:t>Dec</a:t>
              </a:r>
              <a:r>
                <a:rPr lang="pt-BR" sz="1200" b="0" i="0" u="none" strike="noStrike">
                  <a:solidFill>
                    <a:schemeClr val="tx1">
                      <a:lumMod val="75000"/>
                      <a:lumOff val="25000"/>
                    </a:schemeClr>
                  </a:solidFill>
                  <a:effectLst/>
                </a:rPr>
                <a:t>(</a:t>
              </a:r>
              <a:r>
                <a:rPr lang="en-CA" sz="1200">
                  <a:solidFill>
                    <a:schemeClr val="tx1">
                      <a:lumMod val="75000"/>
                      <a:lumOff val="25000"/>
                    </a:schemeClr>
                  </a:solidFill>
                </a:rPr>
                <a:t>KDF(</a:t>
              </a:r>
              <a:r>
                <a:rPr lang="en-CA" sz="1200" b="1">
                  <a:solidFill>
                    <a:schemeClr val="accent4"/>
                  </a:solidFill>
                </a:rPr>
                <a:t>password</a:t>
              </a:r>
              <a:r>
                <a:rPr lang="en-CA" sz="1200">
                  <a:solidFill>
                    <a:schemeClr val="tx1">
                      <a:lumMod val="75000"/>
                      <a:lumOff val="25000"/>
                    </a:schemeClr>
                  </a:solidFill>
                </a:rPr>
                <a:t>)</a:t>
              </a:r>
              <a:r>
                <a:rPr lang="pt-BR" sz="1200" b="0" i="0" u="none" strike="noStrike">
                  <a:solidFill>
                    <a:schemeClr val="tx1">
                      <a:lumMod val="75000"/>
                      <a:lumOff val="25000"/>
                    </a:schemeClr>
                  </a:solidFill>
                  <a:effectLst/>
                </a:rPr>
                <a:t>,</a:t>
              </a:r>
              <a:r>
                <a:rPr lang="en-CA" sz="1200" b="1">
                  <a:solidFill>
                    <a:schemeClr val="accent4"/>
                  </a:solidFill>
                </a:rPr>
                <a:t>C</a:t>
              </a:r>
              <a:r>
                <a:rPr lang="en-CA" sz="1200" b="1" baseline="-25000">
                  <a:solidFill>
                    <a:schemeClr val="accent4"/>
                  </a:solidFill>
                </a:rPr>
                <a:t>2</a:t>
              </a:r>
              <a:r>
                <a:rPr lang="pt-BR" sz="1200" b="0" i="0" u="none" strike="noStrike">
                  <a:solidFill>
                    <a:schemeClr val="tx1">
                      <a:lumMod val="75000"/>
                      <a:lumOff val="25000"/>
                    </a:schemeClr>
                  </a:solidFill>
                  <a:effectLst/>
                </a:rPr>
                <a:t>)</a:t>
              </a:r>
              <a:endParaRPr lang="pt-BR" sz="1200">
                <a:solidFill>
                  <a:schemeClr val="tx1">
                    <a:lumMod val="75000"/>
                    <a:lumOff val="25000"/>
                  </a:schemeClr>
                </a:solidFill>
                <a:effectLst/>
              </a:endParaRPr>
            </a:p>
          </p:txBody>
        </p:sp>
        <p:cxnSp>
          <p:nvCxnSpPr>
            <p:cNvPr id="42" name="Straight Arrow Connector 41">
              <a:extLst>
                <a:ext uri="{FF2B5EF4-FFF2-40B4-BE49-F238E27FC236}">
                  <a16:creationId xmlns:a16="http://schemas.microsoft.com/office/drawing/2014/main" id="{B032C8F4-A44C-AFDF-8702-3DE8593DB755}"/>
                </a:ext>
              </a:extLst>
            </p:cNvPr>
            <p:cNvCxnSpPr>
              <a:cxnSpLocks/>
            </p:cNvCxnSpPr>
            <p:nvPr/>
          </p:nvCxnSpPr>
          <p:spPr>
            <a:xfrm flipH="1" flipV="1">
              <a:off x="2337557" y="3697365"/>
              <a:ext cx="4906916" cy="43431"/>
            </a:xfrm>
            <a:prstGeom prst="straightConnector1">
              <a:avLst/>
            </a:prstGeom>
            <a:ln w="28575">
              <a:solidFill>
                <a:schemeClr val="tx2"/>
              </a:solidFill>
              <a:tailEnd type="triangle"/>
            </a:ln>
          </p:spPr>
          <p:style>
            <a:lnRef idx="3">
              <a:schemeClr val="accent1"/>
            </a:lnRef>
            <a:fillRef idx="0">
              <a:schemeClr val="accent1"/>
            </a:fillRef>
            <a:effectRef idx="2">
              <a:schemeClr val="accent1"/>
            </a:effectRef>
            <a:fontRef idx="minor">
              <a:schemeClr val="tx1"/>
            </a:fontRef>
          </p:style>
        </p:cxnSp>
        <p:sp>
          <p:nvSpPr>
            <p:cNvPr id="43" name="TextBox 42">
              <a:extLst>
                <a:ext uri="{FF2B5EF4-FFF2-40B4-BE49-F238E27FC236}">
                  <a16:creationId xmlns:a16="http://schemas.microsoft.com/office/drawing/2014/main" id="{0D4C9D10-C2B5-9F17-EE5E-3BFE4CDEB26E}"/>
                </a:ext>
              </a:extLst>
            </p:cNvPr>
            <p:cNvSpPr txBox="1"/>
            <p:nvPr/>
          </p:nvSpPr>
          <p:spPr>
            <a:xfrm>
              <a:off x="4145607" y="3771951"/>
              <a:ext cx="1290817" cy="412145"/>
            </a:xfrm>
            <a:prstGeom prst="rect">
              <a:avLst/>
            </a:prstGeom>
            <a:noFill/>
          </p:spPr>
          <p:txBody>
            <a:bodyPr wrap="square">
              <a:spAutoFit/>
            </a:bodyPr>
            <a:lstStyle/>
            <a:p>
              <a:pPr algn="ctr" rtl="0">
                <a:spcBef>
                  <a:spcPts val="0"/>
                </a:spcBef>
                <a:spcAft>
                  <a:spcPts val="0"/>
                </a:spcAft>
              </a:pPr>
              <a:r>
                <a:rPr lang="en-CA" sz="1200" b="1" i="0" u="none" strike="noStrike">
                  <a:solidFill>
                    <a:srgbClr val="F66060"/>
                  </a:solidFill>
                  <a:effectLst/>
                  <a:latin typeface="Source Sans Pro" panose="020B0503030403020204" pitchFamily="34" charset="0"/>
                </a:rPr>
                <a:t>C</a:t>
              </a:r>
              <a:r>
                <a:rPr lang="en-CA" sz="1200" b="1" baseline="-25000">
                  <a:solidFill>
                    <a:srgbClr val="F66060"/>
                  </a:solidFill>
                  <a:latin typeface="Source Sans Pro" panose="020B0503030403020204" pitchFamily="34" charset="0"/>
                </a:rPr>
                <a:t>3</a:t>
              </a:r>
              <a:endParaRPr lang="en-CA" sz="1200" baseline="-25000">
                <a:solidFill>
                  <a:srgbClr val="F66060"/>
                </a:solidFill>
                <a:effectLst/>
              </a:endParaRPr>
            </a:p>
          </p:txBody>
        </p:sp>
        <p:cxnSp>
          <p:nvCxnSpPr>
            <p:cNvPr id="44" name="Straight Arrow Connector 43">
              <a:extLst>
                <a:ext uri="{FF2B5EF4-FFF2-40B4-BE49-F238E27FC236}">
                  <a16:creationId xmlns:a16="http://schemas.microsoft.com/office/drawing/2014/main" id="{34572EB7-AFD7-34E1-4153-8A6A9DABDAAA}"/>
                </a:ext>
              </a:extLst>
            </p:cNvPr>
            <p:cNvCxnSpPr>
              <a:cxnSpLocks/>
            </p:cNvCxnSpPr>
            <p:nvPr/>
          </p:nvCxnSpPr>
          <p:spPr>
            <a:xfrm>
              <a:off x="2337557" y="4172061"/>
              <a:ext cx="4906916" cy="14775"/>
            </a:xfrm>
            <a:prstGeom prst="straightConnector1">
              <a:avLst/>
            </a:prstGeom>
            <a:ln w="28575">
              <a:solidFill>
                <a:schemeClr val="tx2"/>
              </a:solidFill>
              <a:headEnd type="none"/>
              <a:tailEnd type="triangle"/>
            </a:ln>
          </p:spPr>
          <p:style>
            <a:lnRef idx="3">
              <a:schemeClr val="accent1"/>
            </a:lnRef>
            <a:fillRef idx="0">
              <a:schemeClr val="accent1"/>
            </a:fillRef>
            <a:effectRef idx="2">
              <a:schemeClr val="accent1"/>
            </a:effectRef>
            <a:fontRef idx="minor">
              <a:schemeClr val="tx1"/>
            </a:fontRef>
          </p:style>
        </p:cxnSp>
        <p:sp>
          <p:nvSpPr>
            <p:cNvPr id="45" name="TextBox 44">
              <a:extLst>
                <a:ext uri="{FF2B5EF4-FFF2-40B4-BE49-F238E27FC236}">
                  <a16:creationId xmlns:a16="http://schemas.microsoft.com/office/drawing/2014/main" id="{6DF25B04-80BF-54A5-4C88-9E85FDE04E68}"/>
                </a:ext>
              </a:extLst>
            </p:cNvPr>
            <p:cNvSpPr txBox="1"/>
            <p:nvPr/>
          </p:nvSpPr>
          <p:spPr>
            <a:xfrm>
              <a:off x="2898524" y="4282879"/>
              <a:ext cx="3784981" cy="412145"/>
            </a:xfrm>
            <a:prstGeom prst="rect">
              <a:avLst/>
            </a:prstGeom>
            <a:noFill/>
          </p:spPr>
          <p:txBody>
            <a:bodyPr wrap="square">
              <a:spAutoFit/>
            </a:bodyPr>
            <a:lstStyle/>
            <a:p>
              <a:pPr algn="ctr"/>
              <a:r>
                <a:rPr lang="pt-BR" sz="1200">
                  <a:solidFill>
                    <a:schemeClr val="tx1">
                      <a:lumMod val="75000"/>
                      <a:lumOff val="25000"/>
                    </a:schemeClr>
                  </a:solidFill>
                </a:rPr>
                <a:t>⊥ ≠ AEAD</a:t>
              </a:r>
              <a:r>
                <a:rPr lang="pt-BR" sz="1200" b="0" i="0" u="none" strike="noStrike">
                  <a:solidFill>
                    <a:schemeClr val="tx1">
                      <a:lumMod val="75000"/>
                      <a:lumOff val="25000"/>
                    </a:schemeClr>
                  </a:solidFill>
                  <a:effectLst/>
                </a:rPr>
                <a:t>.</a:t>
              </a:r>
              <a:r>
                <a:rPr lang="pt-BR" sz="1200">
                  <a:solidFill>
                    <a:schemeClr val="tx1">
                      <a:lumMod val="75000"/>
                      <a:lumOff val="25000"/>
                    </a:schemeClr>
                  </a:solidFill>
                </a:rPr>
                <a:t>Dec</a:t>
              </a:r>
              <a:r>
                <a:rPr lang="pt-BR" sz="1200" b="0" i="0" u="none" strike="noStrike">
                  <a:solidFill>
                    <a:schemeClr val="tx1">
                      <a:lumMod val="75000"/>
                      <a:lumOff val="25000"/>
                    </a:schemeClr>
                  </a:solidFill>
                  <a:effectLst/>
                </a:rPr>
                <a:t>(</a:t>
              </a:r>
              <a:r>
                <a:rPr lang="en-CA" sz="1200">
                  <a:solidFill>
                    <a:schemeClr val="tx1">
                      <a:lumMod val="75000"/>
                      <a:lumOff val="25000"/>
                    </a:schemeClr>
                  </a:solidFill>
                </a:rPr>
                <a:t>KDF(</a:t>
              </a:r>
              <a:r>
                <a:rPr lang="en-CA" sz="1200" b="1">
                  <a:solidFill>
                    <a:schemeClr val="accent4"/>
                  </a:solidFill>
                </a:rPr>
                <a:t>password</a:t>
              </a:r>
              <a:r>
                <a:rPr lang="en-CA" sz="1200">
                  <a:solidFill>
                    <a:schemeClr val="tx1">
                      <a:lumMod val="75000"/>
                      <a:lumOff val="25000"/>
                    </a:schemeClr>
                  </a:solidFill>
                </a:rPr>
                <a:t>)</a:t>
              </a:r>
              <a:r>
                <a:rPr lang="pt-BR" sz="1200" b="0" i="0" u="none" strike="noStrike">
                  <a:solidFill>
                    <a:schemeClr val="tx1">
                      <a:lumMod val="75000"/>
                      <a:lumOff val="25000"/>
                    </a:schemeClr>
                  </a:solidFill>
                  <a:effectLst/>
                </a:rPr>
                <a:t>,</a:t>
              </a:r>
              <a:r>
                <a:rPr lang="en-CA" sz="1200" b="1">
                  <a:solidFill>
                    <a:schemeClr val="accent4"/>
                  </a:solidFill>
                </a:rPr>
                <a:t>C</a:t>
              </a:r>
              <a:r>
                <a:rPr lang="en-CA" sz="1200" b="1" baseline="-25000">
                  <a:solidFill>
                    <a:schemeClr val="accent4"/>
                  </a:solidFill>
                </a:rPr>
                <a:t>3</a:t>
              </a:r>
              <a:r>
                <a:rPr lang="pt-BR" sz="1200" b="0" i="0" u="none" strike="noStrike">
                  <a:solidFill>
                    <a:schemeClr val="tx1">
                      <a:lumMod val="75000"/>
                      <a:lumOff val="25000"/>
                    </a:schemeClr>
                  </a:solidFill>
                  <a:effectLst/>
                </a:rPr>
                <a:t>)</a:t>
              </a:r>
              <a:endParaRPr lang="pt-BR" sz="1200">
                <a:solidFill>
                  <a:schemeClr val="tx1">
                    <a:lumMod val="75000"/>
                    <a:lumOff val="25000"/>
                  </a:schemeClr>
                </a:solidFill>
                <a:effectLst/>
              </a:endParaRPr>
            </a:p>
          </p:txBody>
        </p:sp>
        <p:cxnSp>
          <p:nvCxnSpPr>
            <p:cNvPr id="46" name="Straight Arrow Connector 45">
              <a:extLst>
                <a:ext uri="{FF2B5EF4-FFF2-40B4-BE49-F238E27FC236}">
                  <a16:creationId xmlns:a16="http://schemas.microsoft.com/office/drawing/2014/main" id="{11127F8E-4D75-F2FC-B5F1-D4D79FAAF74B}"/>
                </a:ext>
              </a:extLst>
            </p:cNvPr>
            <p:cNvCxnSpPr>
              <a:cxnSpLocks/>
            </p:cNvCxnSpPr>
            <p:nvPr/>
          </p:nvCxnSpPr>
          <p:spPr>
            <a:xfrm flipH="1" flipV="1">
              <a:off x="2337557" y="4682989"/>
              <a:ext cx="4906916" cy="43431"/>
            </a:xfrm>
            <a:prstGeom prst="straightConnector1">
              <a:avLst/>
            </a:prstGeom>
            <a:ln w="28575">
              <a:solidFill>
                <a:schemeClr val="tx2"/>
              </a:solidFill>
              <a:tailEnd type="triangle"/>
            </a:ln>
          </p:spPr>
          <p:style>
            <a:lnRef idx="3">
              <a:schemeClr val="accent1"/>
            </a:lnRef>
            <a:fillRef idx="0">
              <a:schemeClr val="accent1"/>
            </a:fillRef>
            <a:effectRef idx="2">
              <a:schemeClr val="accent1"/>
            </a:effectRef>
            <a:fontRef idx="minor">
              <a:schemeClr val="tx1"/>
            </a:fontRef>
          </p:style>
        </p:cxnSp>
      </p:grpSp>
      <p:cxnSp>
        <p:nvCxnSpPr>
          <p:cNvPr id="5" name="Straight Arrow Connector 4">
            <a:extLst>
              <a:ext uri="{FF2B5EF4-FFF2-40B4-BE49-F238E27FC236}">
                <a16:creationId xmlns:a16="http://schemas.microsoft.com/office/drawing/2014/main" id="{16995546-2FD5-04AB-9ED5-8E0103D25181}"/>
              </a:ext>
            </a:extLst>
          </p:cNvPr>
          <p:cNvCxnSpPr>
            <a:cxnSpLocks/>
          </p:cNvCxnSpPr>
          <p:nvPr/>
        </p:nvCxnSpPr>
        <p:spPr>
          <a:xfrm>
            <a:off x="3598360" y="2733703"/>
            <a:ext cx="0" cy="1300464"/>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B336C5F-58C4-AA37-7830-3A73A24D7C8A}"/>
              </a:ext>
            </a:extLst>
          </p:cNvPr>
          <p:cNvSpPr txBox="1"/>
          <p:nvPr/>
        </p:nvSpPr>
        <p:spPr>
          <a:xfrm>
            <a:off x="3655489" y="3104669"/>
            <a:ext cx="1983605" cy="646331"/>
          </a:xfrm>
          <a:prstGeom prst="rect">
            <a:avLst/>
          </a:prstGeom>
          <a:noFill/>
        </p:spPr>
        <p:txBody>
          <a:bodyPr wrap="square" rtlCol="0">
            <a:spAutoFit/>
          </a:bodyPr>
          <a:lstStyle/>
          <a:p>
            <a:r>
              <a:rPr lang="en-US" dirty="0"/>
              <a:t>~6x increase in password recovery</a:t>
            </a:r>
          </a:p>
        </p:txBody>
      </p:sp>
      <p:sp>
        <p:nvSpPr>
          <p:cNvPr id="4" name="Rectangle 3">
            <a:extLst>
              <a:ext uri="{FF2B5EF4-FFF2-40B4-BE49-F238E27FC236}">
                <a16:creationId xmlns:a16="http://schemas.microsoft.com/office/drawing/2014/main" id="{23B81EE0-AA40-CA07-1BB2-68200346DCA6}"/>
              </a:ext>
            </a:extLst>
          </p:cNvPr>
          <p:cNvSpPr/>
          <p:nvPr/>
        </p:nvSpPr>
        <p:spPr>
          <a:xfrm>
            <a:off x="2784233" y="5376022"/>
            <a:ext cx="6623536" cy="112712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lIns="182880" tIns="182880" rIns="182880" bIns="182880" rtlCol="0" anchor="ctr" anchorCtr="0"/>
          <a:lstStyle/>
          <a:p>
            <a:r>
              <a:rPr lang="en-US" sz="2400" dirty="0">
                <a:solidFill>
                  <a:schemeClr val="tx1">
                    <a:lumMod val="75000"/>
                    <a:lumOff val="25000"/>
                  </a:schemeClr>
                </a:solidFill>
              </a:rPr>
              <a:t>Partitioning oracle vulnerabilities also found in </a:t>
            </a:r>
          </a:p>
          <a:p>
            <a:pPr marL="342900" indent="-342900">
              <a:buFont typeface="Arial" panose="020B0604020202020204" pitchFamily="34" charset="0"/>
              <a:buChar char="•"/>
            </a:pPr>
            <a:r>
              <a:rPr lang="en-US" sz="2400" dirty="0">
                <a:solidFill>
                  <a:schemeClr val="tx1">
                    <a:lumMod val="75000"/>
                    <a:lumOff val="25000"/>
                  </a:schemeClr>
                </a:solidFill>
              </a:rPr>
              <a:t>early, non-compliant OPAQUE implementations</a:t>
            </a:r>
          </a:p>
          <a:p>
            <a:pPr marL="342900" indent="-342900">
              <a:buFont typeface="Arial" panose="020B0604020202020204" pitchFamily="34" charset="0"/>
              <a:buChar char="•"/>
            </a:pPr>
            <a:r>
              <a:rPr lang="en-US" sz="2400" dirty="0">
                <a:solidFill>
                  <a:schemeClr val="tx1">
                    <a:lumMod val="75000"/>
                    <a:lumOff val="25000"/>
                  </a:schemeClr>
                </a:solidFill>
              </a:rPr>
              <a:t>other open-source libraries</a:t>
            </a:r>
            <a:endParaRPr lang="en-CA" sz="2000" dirty="0">
              <a:solidFill>
                <a:schemeClr val="tx1">
                  <a:lumMod val="75000"/>
                  <a:lumOff val="25000"/>
                </a:schemeClr>
              </a:solidFill>
            </a:endParaRPr>
          </a:p>
        </p:txBody>
      </p:sp>
    </p:spTree>
    <p:custDataLst>
      <p:tags r:id="rId1"/>
    </p:custDataLst>
    <p:extLst>
      <p:ext uri="{BB962C8B-B14F-4D97-AF65-F5344CB8AC3E}">
        <p14:creationId xmlns:p14="http://schemas.microsoft.com/office/powerpoint/2010/main" val="399640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5.1|0.4|20.6|14.1"/>
</p:tagLst>
</file>

<file path=ppt/tags/tag10.xml><?xml version="1.0" encoding="utf-8"?>
<p:tagLst xmlns:a="http://schemas.openxmlformats.org/drawingml/2006/main" xmlns:r="http://schemas.openxmlformats.org/officeDocument/2006/relationships" xmlns:p="http://schemas.openxmlformats.org/presentationml/2006/main">
  <p:tag name="TIMING" val="|13.7|17.5|16.6|7|5.7"/>
</p:tagLst>
</file>

<file path=ppt/tags/tag11.xml><?xml version="1.0" encoding="utf-8"?>
<p:tagLst xmlns:a="http://schemas.openxmlformats.org/drawingml/2006/main" xmlns:r="http://schemas.openxmlformats.org/officeDocument/2006/relationships" xmlns:p="http://schemas.openxmlformats.org/presentationml/2006/main">
  <p:tag name="TIMING" val="|8.6|1|0.7|1.2"/>
</p:tagLst>
</file>

<file path=ppt/tags/tag12.xml><?xml version="1.0" encoding="utf-8"?>
<p:tagLst xmlns:a="http://schemas.openxmlformats.org/drawingml/2006/main" xmlns:r="http://schemas.openxmlformats.org/officeDocument/2006/relationships" xmlns:p="http://schemas.openxmlformats.org/presentationml/2006/main">
  <p:tag name="TIMING" val="|7|0.6|6.1"/>
</p:tagLst>
</file>

<file path=ppt/tags/tag13.xml><?xml version="1.0" encoding="utf-8"?>
<p:tagLst xmlns:a="http://schemas.openxmlformats.org/drawingml/2006/main" xmlns:r="http://schemas.openxmlformats.org/officeDocument/2006/relationships" xmlns:p="http://schemas.openxmlformats.org/presentationml/2006/main">
  <p:tag name="TIMING" val="|21.9|5.6"/>
</p:tagLst>
</file>

<file path=ppt/tags/tag14.xml><?xml version="1.0" encoding="utf-8"?>
<p:tagLst xmlns:a="http://schemas.openxmlformats.org/drawingml/2006/main" xmlns:r="http://schemas.openxmlformats.org/officeDocument/2006/relationships" xmlns:p="http://schemas.openxmlformats.org/presentationml/2006/main">
  <p:tag name="TIMING" val="|6.2|4.9|4.5|7.2|4.4"/>
</p:tagLst>
</file>

<file path=ppt/tags/tag15.xml><?xml version="1.0" encoding="utf-8"?>
<p:tagLst xmlns:a="http://schemas.openxmlformats.org/drawingml/2006/main" xmlns:r="http://schemas.openxmlformats.org/officeDocument/2006/relationships" xmlns:p="http://schemas.openxmlformats.org/presentationml/2006/main">
  <p:tag name="TIMING" val="|13|4.7|12.3|1.4|10.5"/>
</p:tagLst>
</file>

<file path=ppt/tags/tag16.xml><?xml version="1.0" encoding="utf-8"?>
<p:tagLst xmlns:a="http://schemas.openxmlformats.org/drawingml/2006/main" xmlns:r="http://schemas.openxmlformats.org/officeDocument/2006/relationships" xmlns:p="http://schemas.openxmlformats.org/presentationml/2006/main">
  <p:tag name="TIMING" val="|11.1|3|4.2|3.9|5"/>
</p:tagLst>
</file>

<file path=ppt/tags/tag17.xml><?xml version="1.0" encoding="utf-8"?>
<p:tagLst xmlns:a="http://schemas.openxmlformats.org/drawingml/2006/main" xmlns:r="http://schemas.openxmlformats.org/officeDocument/2006/relationships" xmlns:p="http://schemas.openxmlformats.org/presentationml/2006/main">
  <p:tag name="TIMING" val="|9.5|2.8|9.4"/>
</p:tagLst>
</file>

<file path=ppt/tags/tag18.xml><?xml version="1.0" encoding="utf-8"?>
<p:tagLst xmlns:a="http://schemas.openxmlformats.org/drawingml/2006/main" xmlns:r="http://schemas.openxmlformats.org/officeDocument/2006/relationships" xmlns:p="http://schemas.openxmlformats.org/presentationml/2006/main">
  <p:tag name="TIMING" val="|5.1|3.5|5.9|6.7|3.1|2.8"/>
</p:tagLst>
</file>

<file path=ppt/tags/tag2.xml><?xml version="1.0" encoding="utf-8"?>
<p:tagLst xmlns:a="http://schemas.openxmlformats.org/drawingml/2006/main" xmlns:r="http://schemas.openxmlformats.org/officeDocument/2006/relationships" xmlns:p="http://schemas.openxmlformats.org/presentationml/2006/main">
  <p:tag name="TIMING" val="|3.6|15.8"/>
</p:tagLst>
</file>

<file path=ppt/tags/tag3.xml><?xml version="1.0" encoding="utf-8"?>
<p:tagLst xmlns:a="http://schemas.openxmlformats.org/drawingml/2006/main" xmlns:r="http://schemas.openxmlformats.org/officeDocument/2006/relationships" xmlns:p="http://schemas.openxmlformats.org/presentationml/2006/main">
  <p:tag name="TIMING" val="|9.8|2.8|0.5|3.6|1.1|0.7|3.8|8|1.8"/>
</p:tagLst>
</file>

<file path=ppt/tags/tag4.xml><?xml version="1.0" encoding="utf-8"?>
<p:tagLst xmlns:a="http://schemas.openxmlformats.org/drawingml/2006/main" xmlns:r="http://schemas.openxmlformats.org/officeDocument/2006/relationships" xmlns:p="http://schemas.openxmlformats.org/presentationml/2006/main">
  <p:tag name="TIMING" val="|13|5|0.4|0.3|0.7|0.5|6.8|5.4"/>
</p:tagLst>
</file>

<file path=ppt/tags/tag5.xml><?xml version="1.0" encoding="utf-8"?>
<p:tagLst xmlns:a="http://schemas.openxmlformats.org/drawingml/2006/main" xmlns:r="http://schemas.openxmlformats.org/officeDocument/2006/relationships" xmlns:p="http://schemas.openxmlformats.org/presentationml/2006/main">
  <p:tag name="TIMING" val="|27.3|6.6"/>
</p:tagLst>
</file>

<file path=ppt/tags/tag6.xml><?xml version="1.0" encoding="utf-8"?>
<p:tagLst xmlns:a="http://schemas.openxmlformats.org/drawingml/2006/main" xmlns:r="http://schemas.openxmlformats.org/officeDocument/2006/relationships" xmlns:p="http://schemas.openxmlformats.org/presentationml/2006/main">
  <p:tag name="TIMING" val="|11.9|3.8|0.4|2|5.1|2.7|3.8|2.8|5.8|0.9"/>
</p:tagLst>
</file>

<file path=ppt/tags/tag7.xml><?xml version="1.0" encoding="utf-8"?>
<p:tagLst xmlns:a="http://schemas.openxmlformats.org/drawingml/2006/main" xmlns:r="http://schemas.openxmlformats.org/officeDocument/2006/relationships" xmlns:p="http://schemas.openxmlformats.org/presentationml/2006/main">
  <p:tag name="TIMING" val="|14|0.6|3.1|0.4|4.8|0.6|5.5|4.4|3.3|6.3"/>
</p:tagLst>
</file>

<file path=ppt/tags/tag8.xml><?xml version="1.0" encoding="utf-8"?>
<p:tagLst xmlns:a="http://schemas.openxmlformats.org/drawingml/2006/main" xmlns:r="http://schemas.openxmlformats.org/officeDocument/2006/relationships" xmlns:p="http://schemas.openxmlformats.org/presentationml/2006/main">
  <p:tag name="TIMING" val="|20.5"/>
</p:tagLst>
</file>

<file path=ppt/tags/tag9.xml><?xml version="1.0" encoding="utf-8"?>
<p:tagLst xmlns:a="http://schemas.openxmlformats.org/drawingml/2006/main" xmlns:r="http://schemas.openxmlformats.org/officeDocument/2006/relationships" xmlns:p="http://schemas.openxmlformats.org/presentationml/2006/main">
  <p:tag name="TIMING" val="|6.1|5"/>
</p:tagLst>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2258</TotalTime>
  <Words>4758</Words>
  <Application>Microsoft Macintosh PowerPoint</Application>
  <PresentationFormat>Widescreen</PresentationFormat>
  <Paragraphs>663</Paragraphs>
  <Slides>26</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Calibri</vt:lpstr>
      <vt:lpstr>Cambria Math</vt:lpstr>
      <vt:lpstr>Source Sans Pro</vt:lpstr>
      <vt:lpstr>Arial</vt:lpstr>
      <vt:lpstr>Office Theme</vt:lpstr>
      <vt:lpstr>Ask Your Cryptographer if Context-Committing AEAD Is Right for You</vt:lpstr>
      <vt:lpstr>Authenticated Encryption with Associated Data (AEAD)</vt:lpstr>
      <vt:lpstr>Recent Attacks on AEAD</vt:lpstr>
      <vt:lpstr>Threat #1: Multi-Recipient Integrity [FOR17, GLR17]</vt:lpstr>
      <vt:lpstr>Threat #1: Multi-Recipient Integrity [FOR17, GLR17]</vt:lpstr>
      <vt:lpstr>In-use AEAD schemes are not key committing [FOR17, GLR17]</vt:lpstr>
      <vt:lpstr>Threat #1: Invisible Salamanders Attack [DGRW19]</vt:lpstr>
      <vt:lpstr>Threat #2: Partitioning oracle attacks [LGR20]</vt:lpstr>
      <vt:lpstr>Threat #2: Partitioning oracle attacks [LGR20]</vt:lpstr>
      <vt:lpstr>Summary of Vulnerabilities</vt:lpstr>
      <vt:lpstr>Attacks break the most widely used AEAD schemes</vt:lpstr>
      <vt:lpstr>Some Proposals for Key Commitment [ADGKLS20] </vt:lpstr>
      <vt:lpstr>We could standardize a key-committing solution</vt:lpstr>
      <vt:lpstr>Revisiting Multi-Recipient Integrity [BT22,CR22,MLGR23]</vt:lpstr>
      <vt:lpstr>Revisiting Multi-Recipient Integrity [BT22,CR22,MLGR23]</vt:lpstr>
      <vt:lpstr>In-use AEAD schemes are not context committing</vt:lpstr>
      <vt:lpstr>In-use AEAD schemes are not context committing</vt:lpstr>
      <vt:lpstr>In-use AEAD schemes are not context committing</vt:lpstr>
      <vt:lpstr>In-use AEAD schemes are not context committing</vt:lpstr>
      <vt:lpstr>Committing Encryption Timeline</vt:lpstr>
      <vt:lpstr>Some Proposals for Context Commitment</vt:lpstr>
      <vt:lpstr>OCH: Fast, Parallelizable Context Committing AEAD [BHLMR23]</vt:lpstr>
      <vt:lpstr>Is context committing AEAD right for you?</vt:lpstr>
      <vt:lpstr>Next Steps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Ask Your Cryptographer if Context-Committing AEAD Is Right for You</dc:title>
  <dc:creator>Sanketh Menda</dc:creator>
  <cp:lastModifiedBy>Sanketh Gora Menda</cp:lastModifiedBy>
  <cp:revision>5</cp:revision>
  <dcterms:created xsi:type="dcterms:W3CDTF">2023-03-14T03:25:25Z</dcterms:created>
  <dcterms:modified xsi:type="dcterms:W3CDTF">2023-04-04T02:37:22Z</dcterms:modified>
</cp:coreProperties>
</file>